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52"/>
  </p:notesMasterIdLst>
  <p:handoutMasterIdLst>
    <p:handoutMasterId r:id="rId53"/>
  </p:handoutMasterIdLst>
  <p:sldIdLst>
    <p:sldId id="257" r:id="rId2"/>
    <p:sldId id="258" r:id="rId3"/>
    <p:sldId id="272" r:id="rId4"/>
    <p:sldId id="261" r:id="rId5"/>
    <p:sldId id="313" r:id="rId6"/>
    <p:sldId id="264" r:id="rId7"/>
    <p:sldId id="265" r:id="rId8"/>
    <p:sldId id="266" r:id="rId9"/>
    <p:sldId id="267" r:id="rId10"/>
    <p:sldId id="268" r:id="rId11"/>
    <p:sldId id="269" r:id="rId12"/>
    <p:sldId id="273" r:id="rId13"/>
    <p:sldId id="274" r:id="rId14"/>
    <p:sldId id="277" r:id="rId15"/>
    <p:sldId id="259" r:id="rId16"/>
    <p:sldId id="260" r:id="rId17"/>
    <p:sldId id="276" r:id="rId18"/>
    <p:sldId id="279" r:id="rId19"/>
    <p:sldId id="280" r:id="rId20"/>
    <p:sldId id="278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4" r:id="rId34"/>
    <p:sldId id="293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10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3846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A5271-5F15-46C7-87D1-E46A634F1145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E37C6-F676-4E4B-9418-8503D0F3C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5B00-D4FA-41BF-885F-D8053AFC7A5F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41D30-B6CC-48B8-A58D-A639908F6D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41D30-B6CC-48B8-A58D-A639908F6DB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41D30-B6CC-48B8-A58D-A639908F6DB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3879-D7A3-4F4B-A98F-EBD28507A9E7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7D0F6-1BE7-4775-AC74-8D6DB48C9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3879-D7A3-4F4B-A98F-EBD28507A9E7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F6-1BE7-4775-AC74-8D6DB48C9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3879-D7A3-4F4B-A98F-EBD28507A9E7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F6-1BE7-4775-AC74-8D6DB48C9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3879-D7A3-4F4B-A98F-EBD28507A9E7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7D0F6-1BE7-4775-AC74-8D6DB48C9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3879-D7A3-4F4B-A98F-EBD28507A9E7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F6-1BE7-4775-AC74-8D6DB48C93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3879-D7A3-4F4B-A98F-EBD28507A9E7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F6-1BE7-4775-AC74-8D6DB48C9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3879-D7A3-4F4B-A98F-EBD28507A9E7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4E7D0F6-1BE7-4775-AC74-8D6DB48C93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3879-D7A3-4F4B-A98F-EBD28507A9E7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F6-1BE7-4775-AC74-8D6DB48C9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3879-D7A3-4F4B-A98F-EBD28507A9E7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F6-1BE7-4775-AC74-8D6DB48C9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3879-D7A3-4F4B-A98F-EBD28507A9E7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F6-1BE7-4775-AC74-8D6DB48C9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3879-D7A3-4F4B-A98F-EBD28507A9E7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0F6-1BE7-4775-AC74-8D6DB48C93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D9E3879-D7A3-4F4B-A98F-EBD28507A9E7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E7D0F6-1BE7-4775-AC74-8D6DB48C93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424936" cy="5832648"/>
          </a:xfrm>
        </p:spPr>
        <p:txBody>
          <a:bodyPr>
            <a:noAutofit/>
          </a:bodyPr>
          <a:lstStyle/>
          <a:p>
            <a:r>
              <a:rPr lang="ru-RU" sz="9000" dirty="0" smtClean="0">
                <a:latin typeface="Times New Roman" pitchFamily="18" charset="0"/>
                <a:cs typeface="Times New Roman" pitchFamily="18" charset="0"/>
              </a:rPr>
              <a:t>Рекурсия: сложно, </a:t>
            </a:r>
            <a:br>
              <a:rPr lang="ru-RU" sz="9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0" dirty="0" smtClean="0">
                <a:latin typeface="Times New Roman" pitchFamily="18" charset="0"/>
                <a:cs typeface="Times New Roman" pitchFamily="18" charset="0"/>
              </a:rPr>
              <a:t>          но        </a:t>
            </a:r>
            <a:br>
              <a:rPr lang="ru-RU" sz="9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0" dirty="0" smtClean="0">
                <a:latin typeface="Times New Roman" pitchFamily="18" charset="0"/>
                <a:cs typeface="Times New Roman" pitchFamily="18" charset="0"/>
              </a:rPr>
              <a:t>     интересно</a:t>
            </a:r>
            <a:endParaRPr lang="ru-RU" sz="9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727576"/>
            <a:ext cx="8532440" cy="1130424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Доцент ф-та ВМК МГУ</a:t>
            </a:r>
          </a:p>
          <a:p>
            <a:pPr algn="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Грацианова Татьяна Юрьевна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шки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4816" r="4816"/>
          <a:stretch>
            <a:fillRect/>
          </a:stretch>
        </p:blipFill>
        <p:spPr>
          <a:xfrm>
            <a:off x="0" y="2276872"/>
            <a:ext cx="2555776" cy="2828176"/>
          </a:xfrm>
        </p:spPr>
      </p:pic>
      <p:pic>
        <p:nvPicPr>
          <p:cNvPr id="5" name="Рисунок 4" descr="кошки.jpg"/>
          <p:cNvPicPr>
            <a:picLocks noChangeAspect="1"/>
          </p:cNvPicPr>
          <p:nvPr/>
        </p:nvPicPr>
        <p:blipFill>
          <a:blip r:embed="rId2" cstate="print"/>
          <a:srcRect l="4816" r="4816"/>
          <a:stretch>
            <a:fillRect/>
          </a:stretch>
        </p:blipFill>
        <p:spPr>
          <a:xfrm>
            <a:off x="2627784" y="836712"/>
            <a:ext cx="1800200" cy="1992069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6" name="Рисунок 5" descr="кошки.jpg"/>
          <p:cNvPicPr>
            <a:picLocks noChangeAspect="1"/>
          </p:cNvPicPr>
          <p:nvPr/>
        </p:nvPicPr>
        <p:blipFill>
          <a:blip r:embed="rId2" cstate="print"/>
          <a:srcRect l="4816" r="4816"/>
          <a:stretch>
            <a:fillRect/>
          </a:stretch>
        </p:blipFill>
        <p:spPr>
          <a:xfrm>
            <a:off x="2771800" y="4293096"/>
            <a:ext cx="1872208" cy="2071752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7" name="Рисунок 6" descr="кошки.jpg"/>
          <p:cNvPicPr>
            <a:picLocks noChangeAspect="1"/>
          </p:cNvPicPr>
          <p:nvPr/>
        </p:nvPicPr>
        <p:blipFill>
          <a:blip r:embed="rId3" cstate="print"/>
          <a:srcRect l="4816" r="4816"/>
          <a:stretch>
            <a:fillRect/>
          </a:stretch>
        </p:blipFill>
        <p:spPr>
          <a:xfrm>
            <a:off x="4499992" y="332656"/>
            <a:ext cx="936104" cy="1035876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8" name="Рисунок 7" descr="кошки.jpg"/>
          <p:cNvPicPr>
            <a:picLocks noChangeAspect="1"/>
          </p:cNvPicPr>
          <p:nvPr/>
        </p:nvPicPr>
        <p:blipFill>
          <a:blip r:embed="rId3" cstate="print"/>
          <a:srcRect l="4816" r="4816"/>
          <a:stretch>
            <a:fillRect/>
          </a:stretch>
        </p:blipFill>
        <p:spPr>
          <a:xfrm>
            <a:off x="4572000" y="1988840"/>
            <a:ext cx="936104" cy="1035876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9" name="Рисунок 8" descr="кошки.jpg"/>
          <p:cNvPicPr>
            <a:picLocks noChangeAspect="1"/>
          </p:cNvPicPr>
          <p:nvPr/>
        </p:nvPicPr>
        <p:blipFill>
          <a:blip r:embed="rId4" cstate="print"/>
          <a:srcRect l="4816" r="4816"/>
          <a:stretch>
            <a:fillRect/>
          </a:stretch>
        </p:blipFill>
        <p:spPr>
          <a:xfrm>
            <a:off x="4716016" y="3789040"/>
            <a:ext cx="911014" cy="1008112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10" name="Рисунок 9" descr="кошки.jpg"/>
          <p:cNvPicPr>
            <a:picLocks noChangeAspect="1"/>
          </p:cNvPicPr>
          <p:nvPr/>
        </p:nvPicPr>
        <p:blipFill>
          <a:blip r:embed="rId4" cstate="print"/>
          <a:srcRect l="4816" r="4816"/>
          <a:stretch>
            <a:fillRect/>
          </a:stretch>
        </p:blipFill>
        <p:spPr>
          <a:xfrm>
            <a:off x="4860032" y="5445224"/>
            <a:ext cx="911014" cy="1008112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11" name="Рисунок 10" descr="кошки.jpg"/>
          <p:cNvPicPr>
            <a:picLocks noChangeAspect="1"/>
          </p:cNvPicPr>
          <p:nvPr/>
        </p:nvPicPr>
        <p:blipFill>
          <a:blip r:embed="rId5" cstate="print"/>
          <a:srcRect l="4816" r="4816"/>
          <a:stretch>
            <a:fillRect/>
          </a:stretch>
        </p:blipFill>
        <p:spPr>
          <a:xfrm>
            <a:off x="6300192" y="0"/>
            <a:ext cx="650724" cy="720080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12" name="Рисунок 11" descr="кошки.jpg"/>
          <p:cNvPicPr>
            <a:picLocks noChangeAspect="1"/>
          </p:cNvPicPr>
          <p:nvPr/>
        </p:nvPicPr>
        <p:blipFill>
          <a:blip r:embed="rId5" cstate="print"/>
          <a:srcRect l="4816" r="4816"/>
          <a:stretch>
            <a:fillRect/>
          </a:stretch>
        </p:blipFill>
        <p:spPr>
          <a:xfrm>
            <a:off x="6372200" y="836712"/>
            <a:ext cx="650724" cy="720080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13" name="Рисунок 12" descr="кошки.jpg"/>
          <p:cNvPicPr>
            <a:picLocks noChangeAspect="1"/>
          </p:cNvPicPr>
          <p:nvPr/>
        </p:nvPicPr>
        <p:blipFill>
          <a:blip r:embed="rId5" cstate="print"/>
          <a:srcRect l="4816" r="4816"/>
          <a:stretch>
            <a:fillRect/>
          </a:stretch>
        </p:blipFill>
        <p:spPr>
          <a:xfrm>
            <a:off x="6372200" y="1916832"/>
            <a:ext cx="650724" cy="720080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14" name="Рисунок 13" descr="кошки.jpg"/>
          <p:cNvPicPr>
            <a:picLocks noChangeAspect="1"/>
          </p:cNvPicPr>
          <p:nvPr/>
        </p:nvPicPr>
        <p:blipFill>
          <a:blip r:embed="rId5" cstate="print"/>
          <a:srcRect l="4816" r="4816"/>
          <a:stretch>
            <a:fillRect/>
          </a:stretch>
        </p:blipFill>
        <p:spPr>
          <a:xfrm>
            <a:off x="6372200" y="2780928"/>
            <a:ext cx="650724" cy="720080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15" name="Рисунок 14" descr="кошки.jpg"/>
          <p:cNvPicPr>
            <a:picLocks noChangeAspect="1"/>
          </p:cNvPicPr>
          <p:nvPr/>
        </p:nvPicPr>
        <p:blipFill>
          <a:blip r:embed="rId5" cstate="print"/>
          <a:srcRect l="4816" r="4816"/>
          <a:stretch>
            <a:fillRect/>
          </a:stretch>
        </p:blipFill>
        <p:spPr>
          <a:xfrm>
            <a:off x="6300192" y="3645024"/>
            <a:ext cx="650724" cy="720080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16" name="Рисунок 15" descr="кошки.jpg"/>
          <p:cNvPicPr>
            <a:picLocks noChangeAspect="1"/>
          </p:cNvPicPr>
          <p:nvPr/>
        </p:nvPicPr>
        <p:blipFill>
          <a:blip r:embed="rId5" cstate="print"/>
          <a:srcRect l="4816" r="4816"/>
          <a:stretch>
            <a:fillRect/>
          </a:stretch>
        </p:blipFill>
        <p:spPr>
          <a:xfrm>
            <a:off x="6300192" y="4509120"/>
            <a:ext cx="650724" cy="720080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17" name="Рисунок 16" descr="кошки.jpg"/>
          <p:cNvPicPr>
            <a:picLocks noChangeAspect="1"/>
          </p:cNvPicPr>
          <p:nvPr/>
        </p:nvPicPr>
        <p:blipFill>
          <a:blip r:embed="rId5" cstate="print"/>
          <a:srcRect l="4816" r="4816"/>
          <a:stretch>
            <a:fillRect/>
          </a:stretch>
        </p:blipFill>
        <p:spPr>
          <a:xfrm>
            <a:off x="6300192" y="5301208"/>
            <a:ext cx="650724" cy="720080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18" name="Рисунок 17" descr="кошки.jpg"/>
          <p:cNvPicPr>
            <a:picLocks noChangeAspect="1"/>
          </p:cNvPicPr>
          <p:nvPr/>
        </p:nvPicPr>
        <p:blipFill>
          <a:blip r:embed="rId5" cstate="print"/>
          <a:srcRect l="4816" r="4816"/>
          <a:stretch>
            <a:fillRect/>
          </a:stretch>
        </p:blipFill>
        <p:spPr>
          <a:xfrm>
            <a:off x="6300192" y="6137920"/>
            <a:ext cx="650724" cy="720080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19" name="Рисунок 18" descr="кошки.jpg"/>
          <p:cNvPicPr>
            <a:picLocks noChangeAspect="1"/>
          </p:cNvPicPr>
          <p:nvPr/>
        </p:nvPicPr>
        <p:blipFill>
          <a:blip r:embed="rId6" cstate="print"/>
          <a:srcRect l="4816" r="4816"/>
          <a:stretch>
            <a:fillRect/>
          </a:stretch>
        </p:blipFill>
        <p:spPr>
          <a:xfrm>
            <a:off x="7596336" y="0"/>
            <a:ext cx="390434" cy="43204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20" name="Рисунок 19" descr="кошки.jpg"/>
          <p:cNvPicPr>
            <a:picLocks noChangeAspect="1"/>
          </p:cNvPicPr>
          <p:nvPr/>
        </p:nvPicPr>
        <p:blipFill>
          <a:blip r:embed="rId6" cstate="print"/>
          <a:srcRect l="4816" r="4816"/>
          <a:stretch>
            <a:fillRect/>
          </a:stretch>
        </p:blipFill>
        <p:spPr>
          <a:xfrm>
            <a:off x="7596336" y="476672"/>
            <a:ext cx="390434" cy="43204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21" name="Рисунок 20" descr="кошки.jpg"/>
          <p:cNvPicPr>
            <a:picLocks noChangeAspect="1"/>
          </p:cNvPicPr>
          <p:nvPr/>
        </p:nvPicPr>
        <p:blipFill>
          <a:blip r:embed="rId6" cstate="print"/>
          <a:srcRect l="4816" r="4816"/>
          <a:stretch>
            <a:fillRect/>
          </a:stretch>
        </p:blipFill>
        <p:spPr>
          <a:xfrm>
            <a:off x="7596336" y="1052736"/>
            <a:ext cx="390434" cy="43204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22" name="Рисунок 21" descr="кошки.jpg"/>
          <p:cNvPicPr>
            <a:picLocks noChangeAspect="1"/>
          </p:cNvPicPr>
          <p:nvPr/>
        </p:nvPicPr>
        <p:blipFill>
          <a:blip r:embed="rId6" cstate="print"/>
          <a:srcRect l="4816" r="4816"/>
          <a:stretch>
            <a:fillRect/>
          </a:stretch>
        </p:blipFill>
        <p:spPr>
          <a:xfrm>
            <a:off x="7596336" y="1628800"/>
            <a:ext cx="390434" cy="43204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23" name="Рисунок 22" descr="кошки.jpg"/>
          <p:cNvPicPr>
            <a:picLocks noChangeAspect="1"/>
          </p:cNvPicPr>
          <p:nvPr/>
        </p:nvPicPr>
        <p:blipFill>
          <a:blip r:embed="rId6" cstate="print"/>
          <a:srcRect l="4816" r="4816"/>
          <a:stretch>
            <a:fillRect/>
          </a:stretch>
        </p:blipFill>
        <p:spPr>
          <a:xfrm>
            <a:off x="7596336" y="2204864"/>
            <a:ext cx="390434" cy="43204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24" name="Рисунок 23" descr="кошки.jpg"/>
          <p:cNvPicPr>
            <a:picLocks noChangeAspect="1"/>
          </p:cNvPicPr>
          <p:nvPr/>
        </p:nvPicPr>
        <p:blipFill>
          <a:blip r:embed="rId6" cstate="print"/>
          <a:srcRect l="4816" r="4816"/>
          <a:stretch>
            <a:fillRect/>
          </a:stretch>
        </p:blipFill>
        <p:spPr>
          <a:xfrm>
            <a:off x="7596336" y="2708920"/>
            <a:ext cx="390434" cy="43204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25" name="Рисунок 24" descr="кошки.jpg"/>
          <p:cNvPicPr>
            <a:picLocks noChangeAspect="1"/>
          </p:cNvPicPr>
          <p:nvPr/>
        </p:nvPicPr>
        <p:blipFill>
          <a:blip r:embed="rId6" cstate="print"/>
          <a:srcRect l="4816" r="4816"/>
          <a:stretch>
            <a:fillRect/>
          </a:stretch>
        </p:blipFill>
        <p:spPr>
          <a:xfrm>
            <a:off x="7596336" y="3212976"/>
            <a:ext cx="390434" cy="43204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26" name="Рисунок 25" descr="кошки.jpg"/>
          <p:cNvPicPr>
            <a:picLocks noChangeAspect="1"/>
          </p:cNvPicPr>
          <p:nvPr/>
        </p:nvPicPr>
        <p:blipFill>
          <a:blip r:embed="rId6" cstate="print"/>
          <a:srcRect l="4816" r="4816"/>
          <a:stretch>
            <a:fillRect/>
          </a:stretch>
        </p:blipFill>
        <p:spPr>
          <a:xfrm>
            <a:off x="7524328" y="3717032"/>
            <a:ext cx="390434" cy="43204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27" name="Рисунок 26" descr="кошки.jpg"/>
          <p:cNvPicPr>
            <a:picLocks noChangeAspect="1"/>
          </p:cNvPicPr>
          <p:nvPr/>
        </p:nvPicPr>
        <p:blipFill>
          <a:blip r:embed="rId6" cstate="print"/>
          <a:srcRect l="4816" r="4816"/>
          <a:stretch>
            <a:fillRect/>
          </a:stretch>
        </p:blipFill>
        <p:spPr>
          <a:xfrm>
            <a:off x="7596336" y="4293096"/>
            <a:ext cx="390434" cy="43204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28" name="Рисунок 27" descr="кошки.jpg"/>
          <p:cNvPicPr>
            <a:picLocks noChangeAspect="1"/>
          </p:cNvPicPr>
          <p:nvPr/>
        </p:nvPicPr>
        <p:blipFill>
          <a:blip r:embed="rId6" cstate="print"/>
          <a:srcRect l="4816" r="4816"/>
          <a:stretch>
            <a:fillRect/>
          </a:stretch>
        </p:blipFill>
        <p:spPr>
          <a:xfrm>
            <a:off x="7596336" y="4797152"/>
            <a:ext cx="390434" cy="43204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29" name="Рисунок 28" descr="кошки.jpg"/>
          <p:cNvPicPr>
            <a:picLocks noChangeAspect="1"/>
          </p:cNvPicPr>
          <p:nvPr/>
        </p:nvPicPr>
        <p:blipFill>
          <a:blip r:embed="rId6" cstate="print"/>
          <a:srcRect l="4816" r="4816"/>
          <a:stretch>
            <a:fillRect/>
          </a:stretch>
        </p:blipFill>
        <p:spPr>
          <a:xfrm>
            <a:off x="7596336" y="5373216"/>
            <a:ext cx="390434" cy="43204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30" name="Рисунок 29" descr="кошки.jpg"/>
          <p:cNvPicPr>
            <a:picLocks noChangeAspect="1"/>
          </p:cNvPicPr>
          <p:nvPr/>
        </p:nvPicPr>
        <p:blipFill>
          <a:blip r:embed="rId6" cstate="print"/>
          <a:srcRect l="4816" r="4816"/>
          <a:stretch>
            <a:fillRect/>
          </a:stretch>
        </p:blipFill>
        <p:spPr>
          <a:xfrm>
            <a:off x="7596336" y="5877272"/>
            <a:ext cx="390434" cy="43204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  <p:pic>
        <p:nvPicPr>
          <p:cNvPr id="31" name="Рисунок 30" descr="кошки.jpg"/>
          <p:cNvPicPr>
            <a:picLocks noChangeAspect="1"/>
          </p:cNvPicPr>
          <p:nvPr/>
        </p:nvPicPr>
        <p:blipFill>
          <a:blip r:embed="rId6" cstate="print"/>
          <a:srcRect l="4816" r="4816"/>
          <a:stretch>
            <a:fillRect/>
          </a:stretch>
        </p:blipFill>
        <p:spPr>
          <a:xfrm>
            <a:off x="7668344" y="6425952"/>
            <a:ext cx="390434" cy="43204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иам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4131" r="4131"/>
          <a:stretch>
            <a:fillRect/>
          </a:stretch>
        </p:blipFill>
        <p:spPr>
          <a:xfrm>
            <a:off x="-1" y="-1"/>
            <a:ext cx="9429754" cy="6858001"/>
          </a:xfrm>
        </p:spPr>
      </p:pic>
      <p:pic>
        <p:nvPicPr>
          <p:cNvPr id="3075" name="Picture 3" descr="C:\Users\мы\Desktop\Рекурсия\siamska-kocka_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57973"/>
            <a:ext cx="3960440" cy="25000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Рекурсивные определения </a:t>
            </a:r>
            <a:br>
              <a:rPr lang="ru-RU" dirty="0" smtClean="0"/>
            </a:br>
            <a:r>
              <a:rPr lang="ru-RU" dirty="0" smtClean="0"/>
              <a:t>                                   известных функций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628800"/>
            <a:ext cx="885698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Показательная функция    </a:t>
            </a:r>
            <a:r>
              <a:rPr lang="en-US" sz="4000" dirty="0" smtClean="0"/>
              <a:t>a</a:t>
            </a:r>
            <a:r>
              <a:rPr lang="en-US" sz="4000" baseline="30000" dirty="0" smtClean="0"/>
              <a:t>n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(1)=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)=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-1)*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для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&gt;1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Линейная функция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k*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n+b</a:t>
            </a: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(0)=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)=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-1)+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для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&gt;0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 рекурсии и с рекурсией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56792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Арифметическая прогрессия (первый член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разность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204864"/>
            <a:ext cx="27687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+(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-1)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*d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860032" y="1988840"/>
            <a:ext cx="38519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US" sz="36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=a;   </a:t>
            </a:r>
            <a:endParaRPr lang="ru-RU" sz="3600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</a:t>
            </a:r>
            <a:r>
              <a:rPr kumimoji="0" lang="en-US" sz="3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=a</a:t>
            </a:r>
            <a:r>
              <a:rPr kumimoji="0" lang="en-US" sz="3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n-1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d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n&gt;1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356992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Геометрическая прогрессия (первый член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,знаменатель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3933056"/>
            <a:ext cx="20473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3600" baseline="30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-1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3789040"/>
            <a:ext cx="379302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6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  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aseline="-25000" dirty="0" smtClean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для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&gt;1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5085184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Формула сложного процента (начальный вклад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ставка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процентов)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661248"/>
            <a:ext cx="39485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600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=R*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(1+0.01*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600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95936" y="5445224"/>
            <a:ext cx="528542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6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=R</a:t>
            </a:r>
          </a:p>
          <a:p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600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600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aseline="-25000" dirty="0" smtClean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600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aseline="-25000" dirty="0" smtClean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*P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/100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n&gt;0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86800" cy="838200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Рекурсивное определение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1412776"/>
            <a:ext cx="27675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База рекурсии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12160" y="5877272"/>
            <a:ext cx="26650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Шаг рекурсии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C:\Users\мы\Desktop\Рекурсия\ша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340768"/>
            <a:ext cx="3020591" cy="4460726"/>
          </a:xfrm>
          <a:prstGeom prst="rect">
            <a:avLst/>
          </a:prstGeom>
          <a:noFill/>
        </p:spPr>
      </p:pic>
      <p:pic>
        <p:nvPicPr>
          <p:cNvPr id="33795" name="Picture 3" descr="C:\Users\мы\Desktop\Рекурсия\баз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132856"/>
            <a:ext cx="3717876" cy="3682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Демо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ЕГЕ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54006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Ниже на пяти языках программирования записан рекурсивный алгоритм F.</a:t>
            </a:r>
          </a:p>
          <a:p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Procedure F(n: integer);</a:t>
            </a:r>
            <a:endParaRPr lang="ru-RU" sz="5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begin</a:t>
            </a:r>
            <a:endParaRPr lang="ru-RU" sz="5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writeln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(n);</a:t>
            </a:r>
            <a:endParaRPr lang="ru-RU" sz="5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  if n &lt; 5 then</a:t>
            </a:r>
            <a:endParaRPr lang="ru-RU" sz="5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        begin</a:t>
            </a:r>
            <a:endParaRPr lang="ru-RU" sz="5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             F(n + 1);</a:t>
            </a:r>
            <a:endParaRPr lang="ru-RU" sz="5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             F(n + 3)</a:t>
            </a:r>
            <a:endParaRPr lang="ru-RU" sz="5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        end</a:t>
            </a:r>
            <a:endParaRPr lang="ru-RU" sz="5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end</a:t>
            </a:r>
            <a:endParaRPr lang="ru-RU" sz="5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Чему равна сумма всех чисел, напечатанных на экране при выполнении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вызова F(1)?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" y="0"/>
          <a:ext cx="9144001" cy="6940296"/>
        </p:xfrm>
        <a:graphic>
          <a:graphicData uri="http://schemas.openxmlformats.org/drawingml/2006/table">
            <a:tbl>
              <a:tblPr/>
              <a:tblGrid>
                <a:gridCol w="1828609"/>
                <a:gridCol w="1828609"/>
                <a:gridCol w="1828609"/>
                <a:gridCol w="1828609"/>
                <a:gridCol w="1829565"/>
              </a:tblGrid>
              <a:tr h="733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latin typeface="Times New Roman"/>
                          <a:ea typeface="Calibri"/>
                          <a:cs typeface="Times New Roman"/>
                        </a:rPr>
                        <a:t>F(5)</a:t>
                      </a:r>
                      <a:endParaRPr lang="ru-RU" sz="4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33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latin typeface="Times New Roman"/>
                          <a:ea typeface="Calibri"/>
                          <a:cs typeface="Times New Roman"/>
                        </a:rPr>
                        <a:t>F(4)</a:t>
                      </a:r>
                      <a:endParaRPr lang="ru-RU" sz="4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33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latin typeface="Times New Roman"/>
                          <a:ea typeface="Calibri"/>
                          <a:cs typeface="Times New Roman"/>
                        </a:rPr>
                        <a:t>F(3)</a:t>
                      </a:r>
                      <a:endParaRPr lang="ru-RU" sz="4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latin typeface="Times New Roman"/>
                          <a:ea typeface="Calibri"/>
                          <a:cs typeface="Times New Roman"/>
                        </a:rPr>
                        <a:t>F(7)</a:t>
                      </a:r>
                      <a:endParaRPr lang="ru-RU" sz="4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33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latin typeface="Times New Roman"/>
                          <a:ea typeface="Calibri"/>
                          <a:cs typeface="Times New Roman"/>
                        </a:rPr>
                        <a:t>F(2)</a:t>
                      </a:r>
                      <a:endParaRPr lang="ru-RU" sz="4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latin typeface="Times New Roman"/>
                          <a:ea typeface="Calibri"/>
                          <a:cs typeface="Times New Roman"/>
                        </a:rPr>
                        <a:t>F(6)</a:t>
                      </a:r>
                      <a:endParaRPr lang="ru-RU" sz="4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33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latin typeface="Times New Roman"/>
                          <a:ea typeface="Calibri"/>
                          <a:cs typeface="Times New Roman"/>
                        </a:rPr>
                        <a:t>F(5)</a:t>
                      </a:r>
                      <a:endParaRPr lang="ru-RU" sz="4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latin typeface="Times New Roman"/>
                          <a:ea typeface="Calibri"/>
                          <a:cs typeface="Times New Roman"/>
                        </a:rPr>
                        <a:t>F(1)</a:t>
                      </a:r>
                      <a:endParaRPr lang="ru-RU" sz="4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33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latin typeface="Times New Roman"/>
                          <a:ea typeface="Calibri"/>
                          <a:cs typeface="Times New Roman"/>
                        </a:rPr>
                        <a:t>F(5)</a:t>
                      </a:r>
                      <a:endParaRPr lang="ru-RU" sz="4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latin typeface="Times New Roman"/>
                          <a:ea typeface="Calibri"/>
                          <a:cs typeface="Times New Roman"/>
                        </a:rPr>
                        <a:t>F(4)</a:t>
                      </a:r>
                      <a:endParaRPr lang="ru-RU" sz="4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33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>
                          <a:latin typeface="Times New Roman"/>
                          <a:ea typeface="Calibri"/>
                          <a:cs typeface="Times New Roman"/>
                        </a:rPr>
                        <a:t>F(7)</a:t>
                      </a:r>
                      <a:endParaRPr lang="ru-RU" sz="4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4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Реализация: </a:t>
            </a:r>
            <a:br>
              <a:rPr lang="ru-RU" dirty="0" smtClean="0"/>
            </a:br>
            <a:r>
              <a:rPr lang="ru-RU" dirty="0" err="1" smtClean="0"/>
              <a:t>нерекурсивно</a:t>
            </a:r>
            <a:r>
              <a:rPr lang="ru-RU" dirty="0" smtClean="0"/>
              <a:t> и рекурсивно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2636912"/>
          <a:ext cx="8640960" cy="4032448"/>
        </p:xfrm>
        <a:graphic>
          <a:graphicData uri="http://schemas.openxmlformats.org/drawingml/2006/table">
            <a:tbl>
              <a:tblPr/>
              <a:tblGrid>
                <a:gridCol w="4320480"/>
                <a:gridCol w="4320480"/>
              </a:tblGrid>
              <a:tr h="4032448"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Function Factor(N:Integer) : </a:t>
                      </a: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</a:t>
                      </a:r>
                    </a:p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          </a:t>
                      </a:r>
                      <a:r>
                        <a:rPr lang="en-US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Integer</a:t>
                      </a: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Var</a:t>
                      </a: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I, F : Integer;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Begin F:=1;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For I:=2 to N do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F:=F*I;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Factor:=F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</a:t>
                      </a: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End;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797" marR="48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Function </a:t>
                      </a:r>
                      <a:r>
                        <a:rPr lang="en-US" sz="2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FactorR</a:t>
                      </a: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(N:Integer) : </a:t>
                      </a:r>
                      <a:endParaRPr lang="ru-RU" sz="24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                  </a:t>
                      </a:r>
                      <a:r>
                        <a:rPr lang="en-US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Integer</a:t>
                      </a: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Begin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If  N=1 Then  </a:t>
                      </a:r>
                      <a:r>
                        <a:rPr lang="en-US" sz="2400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FactorR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:=1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Else </a:t>
                      </a:r>
                      <a:endParaRPr lang="ru-RU" sz="24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en-US" sz="2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FactorR</a:t>
                      </a: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:= </a:t>
                      </a:r>
                      <a:r>
                        <a:rPr lang="en-US" sz="2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FactorR</a:t>
                      </a: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(N-1)*N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End;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797" marR="48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51520" y="1700808"/>
            <a:ext cx="38164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N!=1*2*…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*(N-1)*N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4067944" y="1700808"/>
            <a:ext cx="50760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1!=1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N&gt;1      N!=(N-1)! * N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4124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Рекурсивные вычисления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C:\Users\мы\Desktop\Рекурсия\01-Linear_Recur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196752"/>
            <a:ext cx="4052013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Рекурсивные вычисления</a:t>
            </a:r>
            <a:endParaRPr lang="ru-RU" dirty="0"/>
          </a:p>
        </p:txBody>
      </p:sp>
      <p:pic>
        <p:nvPicPr>
          <p:cNvPr id="38914" name="Picture 2" descr="C:\Users\мы\Desktop\Рекурсия\facto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96752"/>
            <a:ext cx="5204193" cy="566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86800" cy="838200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Рекурсивное определение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3547120" cy="72271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Факториал</a:t>
            </a:r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35696" y="5157192"/>
            <a:ext cx="554461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N!= (N-1)! *N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708920"/>
            <a:ext cx="7128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 </a:t>
            </a:r>
            <a:r>
              <a:rPr lang="en-US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N=1</a:t>
            </a:r>
            <a:r>
              <a:rPr lang="ru-RU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N!=1</a:t>
            </a:r>
            <a:r>
              <a:rPr lang="ru-RU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11560" y="4005064"/>
            <a:ext cx="31053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N&gt;1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Фибоначчи: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нерекурсивно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рекурсивно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504" y="2743200"/>
          <a:ext cx="8856984" cy="4023360"/>
        </p:xfrm>
        <a:graphic>
          <a:graphicData uri="http://schemas.openxmlformats.org/drawingml/2006/table">
            <a:tbl>
              <a:tblPr/>
              <a:tblGrid>
                <a:gridCol w="4464496"/>
                <a:gridCol w="4392488"/>
              </a:tblGrid>
              <a:tr h="30620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Function </a:t>
                      </a:r>
                      <a:endParaRPr lang="ru-RU" sz="24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</a:t>
                      </a:r>
                      <a:r>
                        <a:rPr lang="en-US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Fib(N:Integer</a:t>
                      </a: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):Integer;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Var</a:t>
                      </a: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A,B,F, I:Integer;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Begin A:=1; B:=1;  F:=1;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For I:=3 to N do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Begin F:=A+B;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A:=B;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B:=F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End;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Fib:=F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End;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797" marR="48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Function </a:t>
                      </a: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</a:t>
                      </a:r>
                      <a:r>
                        <a:rPr lang="en-US" sz="2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FibR</a:t>
                      </a:r>
                      <a:r>
                        <a:rPr lang="en-US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(N:Integer</a:t>
                      </a: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):Integer;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Begin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If N&lt;=2 Then </a:t>
                      </a:r>
                      <a:r>
                        <a:rPr lang="en-US" sz="2400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FibR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:=1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Else </a:t>
                      </a:r>
                      <a:endParaRPr lang="ru-RU" sz="24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</a:t>
                      </a:r>
                      <a:r>
                        <a:rPr lang="en-US" sz="2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FibR</a:t>
                      </a: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:=</a:t>
                      </a:r>
                      <a:r>
                        <a:rPr lang="en-US" sz="2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FibR</a:t>
                      </a: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(N-1)+</a:t>
                      </a:r>
                      <a:r>
                        <a:rPr lang="en-US" sz="2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FibR</a:t>
                      </a: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(N-2)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End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797" marR="48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123728" y="1556792"/>
            <a:ext cx="46971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(1)=1,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(2)=1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)=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-1)+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-2)  для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&gt;2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Рекурсивное дерево</a:t>
            </a:r>
            <a:endParaRPr lang="ru-RU" dirty="0"/>
          </a:p>
        </p:txBody>
      </p:sp>
      <p:pic>
        <p:nvPicPr>
          <p:cNvPr id="39938" name="Picture 2" descr="C:\Users\мы\Desktop\Рекурсия\Число Фи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8730456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79512" y="117693"/>
            <a:ext cx="8964488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Procedure Print;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var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 : integer;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Begin read(a);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If a=0 then </a:t>
            </a:r>
            <a:r>
              <a:rPr kumimoji="0" lang="en-US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Writeln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else Begin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</a:t>
            </a:r>
            <a:r>
              <a:rPr kumimoji="0" lang="en-US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Writeln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(a);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Print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End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End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188640"/>
            <a:ext cx="6768752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Program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RecProc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Procedure Print;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var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 : integer;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Begin read(a);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If a=0 then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Writeln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else Begin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		  Print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Writeln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(a);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E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nd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End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Begin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{Основная программа}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Writeln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‘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Введите числа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’)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Print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End.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516216" y="332656"/>
            <a:ext cx="2376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1 2 3 0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7380312" y="1628800"/>
            <a:ext cx="5395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80312" y="3068960"/>
            <a:ext cx="56938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380312" y="4437112"/>
            <a:ext cx="56938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Ханойская башня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C:\Users\мы\Desktop\Рекурсия\Tower_of_Hano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8715843" cy="3836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Ханойская башня: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основная программа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467544" y="1628800"/>
            <a:ext cx="831641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Program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Hanoy_B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const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Z=' Переложите колечко с '; {глобальные переменные и константы}</a:t>
            </a:r>
          </a:p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Kp:Integer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;{количество перекладываний}</a:t>
            </a:r>
          </a:p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Procedure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Hanoy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(K,N1,N2:Integer); {Описание рекурсивной процедуры}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{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Основная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программа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}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Var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K,N1,N2: Integer;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Begin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Write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('Сколько колечек в башне ');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Readln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(K);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Write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('Номер стержня, на котором колечки ');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Re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adln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(N1);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Write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('Номер стержня, на который надо переставить ');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Re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adln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(N2);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Kp:=0; {Глобальная переменная для подсчета количества операций}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Hanoy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(K,N1,N2)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End.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41248"/>
          </a:xfrm>
        </p:spPr>
        <p:txBody>
          <a:bodyPr/>
          <a:lstStyle/>
          <a:p>
            <a:r>
              <a:rPr lang="ru-RU" dirty="0" smtClean="0"/>
              <a:t>Ханойская башня: процедура</a:t>
            </a:r>
            <a:endParaRPr lang="ru-RU" dirty="0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95536" y="1128227"/>
            <a:ext cx="838842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Procedure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Hanoy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(K,N1,N2:Integer); {Описание рекурсивной процедуры}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Var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Nd:Integer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; {Локальная переменная, номер дополнительного стержня}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Begin 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Nd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:=6-N1-N2;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If K=1 Then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Writeln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(Z,N1, '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', N2) {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база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рекурсии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}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Else {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база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рекурсии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}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If K=2 Then Begin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kp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:=Kp+1;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Writeln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(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Kp,Z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, N1,'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',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Nd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      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kp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:=Kp+1;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Writeln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(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Kp,Z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, N1,'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',N2);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      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kp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:=Kp+1;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Writeln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(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Kp,Z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Nd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,'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',N2)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  End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Else Begin {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рекурсивный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шаг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}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       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Hanoy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(K-1,n1,nd);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       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kp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:=Kp+1;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Writeln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(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Kp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, Z,N1,'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',N2);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      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{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kp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–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номер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операции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}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       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Hanoy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(K-1,Nd,N2);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   End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End;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Ханойская башня:</a:t>
            </a:r>
            <a:br>
              <a:rPr lang="ru-RU" dirty="0" smtClean="0"/>
            </a:br>
            <a:r>
              <a:rPr lang="ru-RU" dirty="0" smtClean="0"/>
              <a:t>                         количество перекладываний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492896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колечек        -   2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-1 операций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645024"/>
            <a:ext cx="8100392" cy="720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=2                         3=2</a:t>
            </a:r>
            <a:r>
              <a:rPr lang="ru-RU" sz="4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-1 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365104"/>
            <a:ext cx="17524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+1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373216"/>
            <a:ext cx="185980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7200" b="1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-1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5373216"/>
            <a:ext cx="117211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+1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19872" y="5373216"/>
            <a:ext cx="238558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sz="7200" b="1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-1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5373216"/>
            <a:ext cx="304442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=2</a:t>
            </a:r>
            <a:r>
              <a:rPr lang="en-US" sz="7200" b="1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7200" b="1" baseline="30000" dirty="0" smtClean="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-1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Ошибки в рекурсивных функциях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412777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Function </a:t>
            </a:r>
            <a:r>
              <a:rPr lang="en-US" sz="3200" b="1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FactorR</a:t>
            </a:r>
            <a:r>
              <a:rPr lang="en-US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(N:Integer) : </a:t>
            </a:r>
            <a:r>
              <a:rPr lang="ru-RU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Integer;</a:t>
            </a:r>
            <a:endParaRPr lang="ru-RU" sz="32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en-US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Begin </a:t>
            </a:r>
            <a:endParaRPr lang="ru-RU" sz="32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en-US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</a:t>
            </a:r>
            <a:endParaRPr lang="ru-RU" sz="32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en-US" sz="3200" b="1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FactorR</a:t>
            </a:r>
            <a:r>
              <a:rPr lang="en-US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:= </a:t>
            </a:r>
            <a:r>
              <a:rPr lang="en-US" sz="3200" b="1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FactorR</a:t>
            </a:r>
            <a:r>
              <a:rPr lang="en-US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(N-1)*N</a:t>
            </a:r>
            <a:endParaRPr lang="ru-RU" sz="32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en-US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End; </a:t>
            </a:r>
            <a:endParaRPr lang="ru-RU" sz="32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en-US" sz="3200" b="1" dirty="0" smtClean="0"/>
              <a:t>Begin </a:t>
            </a:r>
            <a:r>
              <a:rPr lang="en-US" sz="3200" b="1" dirty="0" err="1" smtClean="0"/>
              <a:t>Writeln</a:t>
            </a:r>
            <a:r>
              <a:rPr lang="ru-RU" sz="3200" b="1" dirty="0" smtClean="0"/>
              <a:t>(</a:t>
            </a:r>
            <a:r>
              <a:rPr lang="en-US" sz="3200" b="1" dirty="0" err="1" smtClean="0"/>
              <a:t>FactorR</a:t>
            </a:r>
            <a:r>
              <a:rPr lang="ru-RU" sz="3200" b="1" dirty="0" smtClean="0"/>
              <a:t>(5)) </a:t>
            </a:r>
            <a:r>
              <a:rPr lang="en-US" sz="3200" b="1" dirty="0" smtClean="0"/>
              <a:t>End</a:t>
            </a:r>
            <a:r>
              <a:rPr lang="ru-RU" sz="3200" b="1" dirty="0" smtClean="0"/>
              <a:t>.</a:t>
            </a:r>
            <a:endParaRPr lang="ru-RU" sz="3200" dirty="0" smtClean="0"/>
          </a:p>
          <a:p>
            <a:pPr>
              <a:spcAft>
                <a:spcPts val="0"/>
              </a:spcAft>
            </a:pPr>
            <a:endParaRPr lang="ru-RU" sz="32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3356992"/>
            <a:ext cx="23525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Write(N:8);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564904"/>
            <a:ext cx="46688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If  N=1 Then  </a:t>
            </a:r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FactorR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:=1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3284984"/>
            <a:ext cx="9156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Else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5949280"/>
            <a:ext cx="494853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i="1" dirty="0" smtClean="0">
                <a:solidFill>
                  <a:srgbClr val="00B050"/>
                </a:solidFill>
              </a:rPr>
              <a:t>Stack overflow error</a:t>
            </a:r>
            <a:endParaRPr lang="ru-RU" sz="4400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«рекурсивные» Ошибки </a:t>
            </a:r>
            <a:br>
              <a:rPr lang="ru-RU" dirty="0" smtClean="0"/>
            </a:br>
            <a:r>
              <a:rPr lang="ru-RU" dirty="0" smtClean="0"/>
              <a:t>                       в </a:t>
            </a:r>
            <a:r>
              <a:rPr lang="ru-RU" dirty="0" err="1" smtClean="0"/>
              <a:t>нерекурсивных</a:t>
            </a:r>
            <a:r>
              <a:rPr lang="ru-RU" dirty="0" smtClean="0"/>
              <a:t> функциях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412777"/>
            <a:ext cx="71287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Function Factor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Integer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) :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Integer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I : Integer;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Begin Factor:=1;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 For I:=2 to N do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         Factor:=Factor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*I;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End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endParaRPr lang="ru-RU" sz="32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5157192"/>
            <a:ext cx="494853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i="1" dirty="0" smtClean="0">
                <a:solidFill>
                  <a:srgbClr val="00B050"/>
                </a:solidFill>
              </a:rPr>
              <a:t>Stack overflow error</a:t>
            </a:r>
            <a:endParaRPr lang="ru-RU" sz="4400" i="1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3356992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Фибоначчи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132856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F</a:t>
            </a:r>
            <a:r>
              <a:rPr lang="ru-RU" sz="6000" b="1" dirty="0" smtClean="0">
                <a:solidFill>
                  <a:srgbClr val="FF0000"/>
                </a:solidFill>
              </a:rPr>
              <a:t>(1)=1, </a:t>
            </a:r>
            <a:r>
              <a:rPr lang="en-US" sz="6000" b="1" dirty="0" smtClean="0">
                <a:solidFill>
                  <a:srgbClr val="FF0000"/>
                </a:solidFill>
              </a:rPr>
              <a:t>F</a:t>
            </a:r>
            <a:r>
              <a:rPr lang="ru-RU" sz="6000" b="1" dirty="0" smtClean="0">
                <a:solidFill>
                  <a:srgbClr val="FF0000"/>
                </a:solidFill>
              </a:rPr>
              <a:t>(2)=1,</a:t>
            </a:r>
          </a:p>
          <a:p>
            <a:endParaRPr lang="ru-RU" sz="6000" b="1" dirty="0" smtClean="0"/>
          </a:p>
          <a:p>
            <a:r>
              <a:rPr lang="ru-RU" sz="6000" b="1" dirty="0" smtClean="0"/>
              <a:t> </a:t>
            </a:r>
            <a:r>
              <a:rPr lang="en-US" sz="6000" b="1" dirty="0" smtClean="0"/>
              <a:t>F</a:t>
            </a:r>
            <a:r>
              <a:rPr lang="ru-RU" sz="6000" b="1" dirty="0" smtClean="0"/>
              <a:t>(</a:t>
            </a:r>
            <a:r>
              <a:rPr lang="en-US" sz="6000" b="1" dirty="0" smtClean="0"/>
              <a:t>n</a:t>
            </a:r>
            <a:r>
              <a:rPr lang="ru-RU" sz="6000" b="1" dirty="0" smtClean="0"/>
              <a:t>)=</a:t>
            </a:r>
            <a:r>
              <a:rPr lang="en-US" sz="6000" b="1" dirty="0" smtClean="0"/>
              <a:t>F</a:t>
            </a:r>
            <a:r>
              <a:rPr lang="ru-RU" sz="6000" b="1" dirty="0" smtClean="0"/>
              <a:t>(</a:t>
            </a:r>
            <a:r>
              <a:rPr lang="en-US" sz="6000" b="1" dirty="0" smtClean="0"/>
              <a:t>n</a:t>
            </a:r>
            <a:r>
              <a:rPr lang="ru-RU" sz="6000" b="1" dirty="0" smtClean="0"/>
              <a:t>-1)+</a:t>
            </a:r>
            <a:r>
              <a:rPr lang="en-US" sz="6000" b="1" dirty="0" smtClean="0"/>
              <a:t>F</a:t>
            </a:r>
            <a:r>
              <a:rPr lang="ru-RU" sz="6000" b="1" dirty="0" smtClean="0"/>
              <a:t>(</a:t>
            </a:r>
            <a:r>
              <a:rPr lang="en-US" sz="6000" b="1" dirty="0" smtClean="0"/>
              <a:t>n</a:t>
            </a:r>
            <a:r>
              <a:rPr lang="ru-RU" sz="6000" b="1" dirty="0" smtClean="0"/>
              <a:t>-2)  </a:t>
            </a:r>
          </a:p>
          <a:p>
            <a:r>
              <a:rPr lang="ru-RU" sz="6000" b="1" dirty="0" smtClean="0"/>
              <a:t>                       для </a:t>
            </a:r>
            <a:r>
              <a:rPr lang="en-US" sz="6000" b="1" dirty="0" smtClean="0"/>
              <a:t>n</a:t>
            </a:r>
            <a:r>
              <a:rPr lang="ru-RU" sz="6000" b="1" dirty="0" smtClean="0"/>
              <a:t>&gt;2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Сумма цифр числа</a:t>
            </a:r>
            <a:endParaRPr lang="ru-RU" dirty="0"/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2321948"/>
            <a:ext cx="889248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Function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Sumc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( N: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LongInt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):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Integer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Begin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If N&lt;10 Then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Sumc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:=N {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база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}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Else </a:t>
            </a:r>
            <a:r>
              <a:rPr lang="en-US" sz="3200" b="1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{</a:t>
            </a:r>
            <a:r>
              <a:rPr lang="ru-RU" sz="3200" b="1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рекурсивный</a:t>
            </a:r>
            <a:r>
              <a:rPr lang="en-US" sz="3200" b="1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шаг</a:t>
            </a:r>
            <a:r>
              <a:rPr lang="en-US" sz="3200" b="1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}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Sumc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:=N mod 10 +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Sumc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(N div 10)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End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Алгоритм  Евклида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1829507"/>
            <a:ext cx="889248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Function NOD (a, b: integer): integer;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begin 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if a = b then NOD := a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     else if a &gt; b then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NOD := NOD(a - b, b)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      		    else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NOD := NOD(a, b - a)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end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Корень функции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методом деления пополам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1595021"/>
            <a:ext cx="889248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Function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kor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(A, B:real):real;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C:real;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Begin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If B-A&lt;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Eps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Then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Kor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:=(B+A)/2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Else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Begin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C:=(B+A)/2;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	        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)&lt;0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Kor:=Kor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c,b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Else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Kor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:=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Kor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a,c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End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End;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ABC - </a:t>
            </a:r>
            <a:r>
              <a:rPr lang="ru-RU" dirty="0" smtClean="0"/>
              <a:t>графика</a:t>
            </a:r>
            <a:endParaRPr lang="ru-RU" dirty="0"/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1649125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uses </a:t>
            </a:r>
            <a:r>
              <a:rPr kumimoji="0" lang="en-US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GraphABC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Line(x1, y1, x2, y2);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WindowWidth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kumimoji="0" lang="en-US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WindowHeight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SetPenWidth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SetPenColor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circle(x0,y0,L)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arc(x0,y0,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0, 360) 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Рекурсивные  узоры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RI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340767"/>
            <a:ext cx="5328592" cy="5376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Нахождение середины отрезка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0" y="2318122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Function 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Mid(</a:t>
            </a:r>
            <a:r>
              <a:rPr kumimoji="0" lang="en-US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A,B:Integer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):Integer;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Begin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Mid:=(A+B)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div 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End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0" y="625351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Procedure </a:t>
            </a:r>
            <a:r>
              <a:rPr kumimoji="0" lang="en-US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Uzor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(x1, y1, x2, y2, x3, y3, x4, y4:Integer);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Begin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Line(x1, y1, x2, y2);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Line(x2, y2, x3, y3);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Line(x3, y3, x4, y4);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Line(x4, y4, x1, y1);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703190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if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(abs(y1-y2)&gt;15) 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or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(abs(x1-x2)&gt;15)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then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Uzor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(mid(x1,x2),mid(y1,y2),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mid(x2,x3), mid(y2,y3),  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mid(x3,x4), mid(y3,y4),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mid(x4,x1), mid(y4, y1))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end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Квадратик с заданным центром</a:t>
            </a:r>
            <a:endParaRPr lang="ru-RU" dirty="0"/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397401"/>
            <a:ext cx="91440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x1:=x0-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y1:=y0+L;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x2:=x1;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y2:=y0-L;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x3:=x0+L;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y3:=y2;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x4:=x3;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y4:=y1;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Line(x1, y1, x2, y2);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Line(x2, y2, x3, y3);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Line(x3, y3, x4, y4);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Line(x4, y4, x1, y1);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L:=L div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64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0" y="188640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If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L&gt;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64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Then Begin  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Uzor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(x0,y0,L);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Uzor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(mid(x1,x2), mid(y1,y2),L);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Uzor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(mid(x2,x3), mid(y2,y3),L);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Uzor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(mid(x3,x4), mid(y3,y4),L);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Uzor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(mid(x4,x2), mid(y4,y1),L)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End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3347864" y="3789040"/>
            <a:ext cx="2952328" cy="266429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4283968" y="4365104"/>
            <a:ext cx="792088" cy="159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endParaRPr kumimoji="0" lang="en-US" sz="9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4437112"/>
            <a:ext cx="88678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9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endParaRPr lang="en-US" sz="9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2996952"/>
            <a:ext cx="88678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9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endParaRPr lang="en-US" sz="9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68144" y="4365104"/>
            <a:ext cx="88678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9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endParaRPr lang="en-US" sz="9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5976" y="5589240"/>
            <a:ext cx="88678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9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endParaRPr lang="en-US" sz="9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mirror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462" b="1462"/>
          <a:stretch>
            <a:fillRect/>
          </a:stretch>
        </p:blipFill>
        <p:spPr>
          <a:xfrm>
            <a:off x="323528" y="332657"/>
            <a:ext cx="8601340" cy="6255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RI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04664"/>
            <a:ext cx="6264696" cy="6074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3" name="Picture 3" descr="ris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708920"/>
            <a:ext cx="4702898" cy="3933056"/>
          </a:xfrm>
          <a:prstGeom prst="rect">
            <a:avLst/>
          </a:prstGeom>
          <a:noFill/>
        </p:spPr>
      </p:pic>
      <p:pic>
        <p:nvPicPr>
          <p:cNvPr id="61444" name="Picture 4" descr="RIS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4848420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ris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0648"/>
            <a:ext cx="6192688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8820472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Procedure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UzorKrug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(x0,y0,l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:Integer);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var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x1,x2,x3,x4,y1,y2,y3,y4:Integer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Begin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circle(x0,y0,L);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X1:=X0-L;Y1:=Y0+L;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X2:=x1; Y2:=Y0-L;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x3:=X0+L; Y3:=Y2;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X4:=X3; Y4:=Y1;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if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L&gt;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64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then Begin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UzorKrug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(x1,y1,L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div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64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UzorKrug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(x2,y2,L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div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64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UzorKrug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(x3,y3,L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div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64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UzorKrug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(x4,y4,L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div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64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End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End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ris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7860318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ris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409750" cy="3284984"/>
          </a:xfrm>
          <a:prstGeom prst="rect">
            <a:avLst/>
          </a:prstGeom>
          <a:noFill/>
        </p:spPr>
      </p:pic>
      <p:pic>
        <p:nvPicPr>
          <p:cNvPr id="65539" name="Picture 3" descr="ris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20101"/>
            <a:ext cx="4248472" cy="3180907"/>
          </a:xfrm>
          <a:prstGeom prst="rect">
            <a:avLst/>
          </a:prstGeom>
          <a:noFill/>
        </p:spPr>
      </p:pic>
      <p:pic>
        <p:nvPicPr>
          <p:cNvPr id="65540" name="Picture 4" descr="ris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789040"/>
            <a:ext cx="3668061" cy="28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0" y="366622"/>
            <a:ext cx="896448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Procedure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MnUg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(x0,y0,l, n:Integer);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var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x, y,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Integer;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F:Real;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Begin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arc(x0,y0,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0, 360);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if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L&gt;60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then Begin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F:=0;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I:=1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do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Begin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X:=round(X0+L*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(F));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Y:=round(Y0+L*sin (F));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MnUg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x,y,L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div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2, n 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F:=F+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64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*Pi/n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End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End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End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ris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3657263" cy="2736304"/>
          </a:xfrm>
          <a:prstGeom prst="rect">
            <a:avLst/>
          </a:prstGeom>
          <a:noFill/>
        </p:spPr>
      </p:pic>
      <p:pic>
        <p:nvPicPr>
          <p:cNvPr id="67587" name="Picture 3" descr="ris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04664"/>
            <a:ext cx="4110938" cy="4320678"/>
          </a:xfrm>
          <a:prstGeom prst="rect">
            <a:avLst/>
          </a:prstGeom>
          <a:noFill/>
        </p:spPr>
      </p:pic>
      <p:pic>
        <p:nvPicPr>
          <p:cNvPr id="67588" name="Picture 4" descr="ris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284984"/>
            <a:ext cx="3096344" cy="3384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ris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084385" cy="3168352"/>
          </a:xfrm>
          <a:prstGeom prst="rect">
            <a:avLst/>
          </a:prstGeom>
          <a:noFill/>
        </p:spPr>
      </p:pic>
      <p:pic>
        <p:nvPicPr>
          <p:cNvPr id="68611" name="Picture 3" descr="ris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8640"/>
            <a:ext cx="3861944" cy="3960440"/>
          </a:xfrm>
          <a:prstGeom prst="rect">
            <a:avLst/>
          </a:prstGeom>
          <a:noFill/>
        </p:spPr>
      </p:pic>
      <p:pic>
        <p:nvPicPr>
          <p:cNvPr id="68612" name="Picture 4" descr="ris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3534423"/>
            <a:ext cx="2952328" cy="3323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4124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Дерево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764704"/>
            <a:ext cx="86409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procedure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Vetvi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(x0, y0, a, L: real; N: integer);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const k = 0.6;</a:t>
            </a:r>
          </a:p>
          <a:p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x1, y1: real;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begin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if N &gt; 0 then begin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x1 := x0 + L*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(a);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y1 := y0 - L*sin(a);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SetPenWidth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(N);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/>
              <a:t>                  </a:t>
            </a:r>
            <a:r>
              <a:rPr lang="en-US" sz="3600" dirty="0" smtClean="0"/>
              <a:t>Line (round(x0), round(y0),</a:t>
            </a:r>
            <a:endParaRPr lang="ru-RU" sz="3600" dirty="0" smtClean="0"/>
          </a:p>
          <a:p>
            <a:r>
              <a:rPr lang="ru-RU" sz="3600" dirty="0" smtClean="0"/>
              <a:t>                           </a:t>
            </a:r>
            <a:r>
              <a:rPr lang="en-US" sz="3600" dirty="0" smtClean="0"/>
              <a:t>round(x1), round(y1));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i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6739" y="0"/>
            <a:ext cx="465052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SetPenColor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clblue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pt-BR" sz="4400" dirty="0" smtClean="0">
                <a:latin typeface="Times New Roman" pitchFamily="18" charset="0"/>
                <a:cs typeface="Times New Roman" pitchFamily="18" charset="0"/>
              </a:rPr>
              <a:t>Vetvi (x1, y1, a+pi/3, L*k, N-1);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BR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SetPenColor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cllime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pt-BR" sz="4400" dirty="0" smtClean="0">
                <a:latin typeface="Times New Roman" pitchFamily="18" charset="0"/>
                <a:cs typeface="Times New Roman" pitchFamily="18" charset="0"/>
              </a:rPr>
              <a:t>Vetvi (x1, y1, a+3*pi/30, L*k, N-1);</a:t>
            </a:r>
          </a:p>
          <a:p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SetPenColor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clred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pt-BR" sz="4400" dirty="0" smtClean="0">
                <a:latin typeface="Times New Roman" pitchFamily="18" charset="0"/>
                <a:cs typeface="Times New Roman" pitchFamily="18" charset="0"/>
              </a:rPr>
              <a:t>Vetvi (x1, y1, a-3*pi/30, L*k, N-1);</a:t>
            </a:r>
          </a:p>
          <a:p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SetPenColor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clgreen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pt-BR" sz="4400" dirty="0" smtClean="0">
                <a:latin typeface="Times New Roman" pitchFamily="18" charset="0"/>
                <a:cs typeface="Times New Roman" pitchFamily="18" charset="0"/>
              </a:rPr>
              <a:t>Vetvi (x1, y1, a-pi/3, L*k, N-1);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is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4949" r="4949"/>
          <a:stretch>
            <a:fillRect/>
          </a:stretch>
        </p:blipFill>
        <p:spPr>
          <a:xfrm>
            <a:off x="251519" y="260649"/>
            <a:ext cx="8772359" cy="63798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u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088" b="1088"/>
          <a:stretch>
            <a:fillRect/>
          </a:stretch>
        </p:blipFill>
        <p:spPr>
          <a:xfrm>
            <a:off x="1115616" y="260648"/>
            <a:ext cx="6409085" cy="64143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отенок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69" b="1569"/>
          <a:stretch>
            <a:fillRect/>
          </a:stretch>
        </p:blipFill>
        <p:spPr>
          <a:xfrm>
            <a:off x="1907703" y="548680"/>
            <a:ext cx="5152238" cy="59766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iamese_kittens_dijonlitter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08" b="1208"/>
          <a:stretch>
            <a:fillRect/>
          </a:stretch>
        </p:blipFill>
        <p:spPr>
          <a:xfrm>
            <a:off x="0" y="0"/>
            <a:ext cx="5029200" cy="3657600"/>
          </a:xfrm>
        </p:spPr>
      </p:pic>
      <p:pic>
        <p:nvPicPr>
          <p:cNvPr id="20483" name="Picture 3" descr="C:\Users\мы\Desktop\Рекурсия\ко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1392" y="3052500"/>
            <a:ext cx="5472608" cy="380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504</TotalTime>
  <Words>1585</Words>
  <Application>Microsoft Office PowerPoint</Application>
  <PresentationFormat>Экран (4:3)</PresentationFormat>
  <Paragraphs>326</Paragraphs>
  <Slides>50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Трек</vt:lpstr>
      <vt:lpstr>Рекурсия: сложно,            но              интересно</vt:lpstr>
      <vt:lpstr>Рекурсивное определение</vt:lpstr>
      <vt:lpstr>Число Фибоначчи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Рекурсивные определения                                     известных функций</vt:lpstr>
      <vt:lpstr>Определения без рекурсии и с рекурсией</vt:lpstr>
      <vt:lpstr>Рекурсивное определение</vt:lpstr>
      <vt:lpstr>Демо  ЕГЕ</vt:lpstr>
      <vt:lpstr>Слайд 16</vt:lpstr>
      <vt:lpstr>Реализация:  нерекурсивно и рекурсивно</vt:lpstr>
      <vt:lpstr>Рекурсивные вычисления</vt:lpstr>
      <vt:lpstr>Рекурсивные вычисления</vt:lpstr>
      <vt:lpstr>Число Фибоначчи:  нерекурсивно и рекурсивно</vt:lpstr>
      <vt:lpstr>Рекурсивное дерево</vt:lpstr>
      <vt:lpstr>Слайд 22</vt:lpstr>
      <vt:lpstr>Слайд 23</vt:lpstr>
      <vt:lpstr>Ханойская башня</vt:lpstr>
      <vt:lpstr>Ханойская башня:                                   основная программа</vt:lpstr>
      <vt:lpstr>Ханойская башня: процедура</vt:lpstr>
      <vt:lpstr>Ханойская башня:                          количество перекладываний</vt:lpstr>
      <vt:lpstr>Ошибки в рекурсивных функциях</vt:lpstr>
      <vt:lpstr>«рекурсивные» Ошибки                         в нерекурсивных функциях</vt:lpstr>
      <vt:lpstr>Сумма цифр числа</vt:lpstr>
      <vt:lpstr>Алгоритм  Евклида</vt:lpstr>
      <vt:lpstr>Корень функции                     методом деления пополам</vt:lpstr>
      <vt:lpstr>ABC - графика</vt:lpstr>
      <vt:lpstr>Рекурсивные  узоры</vt:lpstr>
      <vt:lpstr>Нахождение середины отрезка</vt:lpstr>
      <vt:lpstr>Слайд 36</vt:lpstr>
      <vt:lpstr>Слайд 37</vt:lpstr>
      <vt:lpstr>Квадратик с заданным центром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Дерево</vt:lpstr>
      <vt:lpstr>Слайд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Рекурсия: сложно,            но              интересно</dc:title>
  <dc:creator>мы</dc:creator>
  <cp:lastModifiedBy>мы</cp:lastModifiedBy>
  <cp:revision>52</cp:revision>
  <dcterms:created xsi:type="dcterms:W3CDTF">2014-11-10T10:00:10Z</dcterms:created>
  <dcterms:modified xsi:type="dcterms:W3CDTF">2014-11-17T00:15:25Z</dcterms:modified>
</cp:coreProperties>
</file>