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4"/>
  </p:notesMasterIdLst>
  <p:sldIdLst>
    <p:sldId id="258" r:id="rId2"/>
    <p:sldId id="257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6" r:id="rId17"/>
    <p:sldId id="277" r:id="rId18"/>
    <p:sldId id="275" r:id="rId19"/>
    <p:sldId id="278" r:id="rId20"/>
    <p:sldId id="279" r:id="rId21"/>
    <p:sldId id="280" r:id="rId22"/>
    <p:sldId id="281" r:id="rId23"/>
    <p:sldId id="285" r:id="rId24"/>
    <p:sldId id="282" r:id="rId25"/>
    <p:sldId id="283" r:id="rId26"/>
    <p:sldId id="284" r:id="rId27"/>
    <p:sldId id="286" r:id="rId28"/>
    <p:sldId id="287" r:id="rId29"/>
    <p:sldId id="288" r:id="rId30"/>
    <p:sldId id="289" r:id="rId31"/>
    <p:sldId id="290" r:id="rId32"/>
    <p:sldId id="291" r:id="rId33"/>
    <p:sldId id="292" r:id="rId34"/>
    <p:sldId id="293" r:id="rId35"/>
    <p:sldId id="294" r:id="rId36"/>
    <p:sldId id="295" r:id="rId37"/>
    <p:sldId id="296" r:id="rId38"/>
    <p:sldId id="297" r:id="rId39"/>
    <p:sldId id="298" r:id="rId40"/>
    <p:sldId id="304" r:id="rId41"/>
    <p:sldId id="301" r:id="rId42"/>
    <p:sldId id="300" r:id="rId43"/>
    <p:sldId id="302" r:id="rId44"/>
    <p:sldId id="303" r:id="rId45"/>
    <p:sldId id="305" r:id="rId46"/>
    <p:sldId id="306" r:id="rId47"/>
    <p:sldId id="310" r:id="rId48"/>
    <p:sldId id="311" r:id="rId49"/>
    <p:sldId id="312" r:id="rId50"/>
    <p:sldId id="309" r:id="rId51"/>
    <p:sldId id="307" r:id="rId52"/>
    <p:sldId id="308" r:id="rId5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96" y="-5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49F2AB-AA93-490C-B799-315F6A7C43AD}" type="datetimeFigureOut">
              <a:rPr lang="ru-RU" smtClean="0"/>
              <a:pPr/>
              <a:t>19.11.2014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A78601-F0E1-425F-8A4F-1D72D7A5ECF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530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F2599F6-B077-48D0-82E8-93F00E0C0C5F}" type="slidenum">
              <a:rPr lang="ru-RU" smtClean="0"/>
              <a:pPr/>
              <a:t>8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2A02FA4-8A86-4B01-A404-538F854CADDA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3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10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4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8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5131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132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half" idx="10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4388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7425EB-B0BA-49D8-92C6-2F894AFD91F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4BFA13-B4B9-4579-B04A-48DD2939A1C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028252-71CC-4B42-B89B-5F70531E252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4590A1-E5D7-4E70-910C-414CAE63FB6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4CB600-5449-43AE-AE7D-E78256CB0CF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914400" y="1600200"/>
            <a:ext cx="7772400" cy="4530725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8D40E6-9538-4885-A11C-10A2CD3D1C8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6CDC7A-9A18-46BD-9DA1-46CEAC7D171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CDA495-EE9B-46F3-96D6-EBD1FB2C29F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BF3316-3946-4701-9518-8A9F9EAC968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698CE7-1406-41B8-B222-021A1CCC6F1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DC8578-E41E-45BE-8165-F96CA21456E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9036F1-8D56-4913-B1F4-AC018341CE7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C0D359-4C68-4B47-B306-793C81073B3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813BC9-75AE-4E0E-BD21-85995938428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4099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240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4101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sz="240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4102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10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51575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106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107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39D24C-5E83-475E-B53B-D955FBC52F7B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3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&#1065;&#1077;&#1083;&#1082;&#1085;&#1080;3.exe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hyperlink" Target="&#1065;&#1077;&#1083;&#1082;&#1085;&#1080;.exe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&#1057;&#1095;&#1080;&#1090;&#1072;&#1081;.exe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&#1055;&#1086;&#1087;&#1072;&#1076;&#1080;%20&#1074;%20&#1094;&#1077;&#1083;&#1100;.exe" TargetMode="Externa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slide" Target="slide11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0.xml"/><Relationship Id="rId5" Type="http://schemas.openxmlformats.org/officeDocument/2006/relationships/slide" Target="slide21.xml"/><Relationship Id="rId4" Type="http://schemas.openxmlformats.org/officeDocument/2006/relationships/slide" Target="slide2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&#1042;%20&#1094;&#1077;&#1083;&#1100;.exe" TargetMode="Externa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&#1042;%20&#1083;&#1077;&#1089;&#1091;.exe" TargetMode="External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hyperlink" Target="http://picasion.com/ru/get-frames/" TargetMode="Externa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hyperlink" Target="&#1040;&#1085;&#1072;&#1075;&#1088;&#1072;&#1084;&#1084;&#1072;.exe" TargetMode="Externa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hyperlink" Target="&#1055;&#1088;&#1086;&#1074;&#1077;&#1088;&#1082;&#1072;%20&#1080;&#1085;&#1090;&#1077;&#1083;&#1083;&#1077;&#1082;&#1090;&#1072;.exe" TargetMode="Externa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hyperlink" Target="&#1050;&#1072;&#1083;&#1077;&#1081;&#1076;&#1086;&#1089;&#1082;&#1086;&#1087;.exe" TargetMode="Externa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&#1045;&#1083;&#1086;&#1095;&#1082;&#1072;.exe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hyperlink" Target="&#1057;&#1074;&#1077;&#1090;&#1086;&#1092;&#1086;&#1088;.ex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Программирование игр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hlink"/>
                </a:solidFill>
              </a:rPr>
              <a:t>Знакомство с объектно-ориентированным языком программирования </a:t>
            </a:r>
            <a:r>
              <a:rPr lang="en-US" dirty="0" smtClean="0">
                <a:solidFill>
                  <a:schemeClr val="hlink"/>
                </a:solidFill>
              </a:rPr>
              <a:t>VISUAL BASIC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Схема проекта</a:t>
            </a:r>
          </a:p>
        </p:txBody>
      </p:sp>
      <p:pic>
        <p:nvPicPr>
          <p:cNvPr id="38915" name="Содержимое 9" descr="Схема проекта 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72000" y="679450"/>
            <a:ext cx="4103688" cy="6015038"/>
          </a:xfrm>
        </p:spPr>
      </p:pic>
      <p:sp>
        <p:nvSpPr>
          <p:cNvPr id="38916" name="Oval 4"/>
          <p:cNvSpPr>
            <a:spLocks noChangeArrowheads="1"/>
          </p:cNvSpPr>
          <p:nvPr/>
        </p:nvSpPr>
        <p:spPr bwMode="auto">
          <a:xfrm>
            <a:off x="8172450" y="188913"/>
            <a:ext cx="755650" cy="7921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>
                <a:solidFill>
                  <a:schemeClr val="hlink"/>
                </a:solidFill>
              </a:rPr>
              <a:t>36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27584" y="2276872"/>
            <a:ext cx="381642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Изменение свойств объектов в программном коде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914400" y="115888"/>
            <a:ext cx="7772400" cy="1304925"/>
          </a:xfrm>
        </p:spPr>
        <p:txBody>
          <a:bodyPr/>
          <a:lstStyle/>
          <a:p>
            <a:pPr marL="2419350" indent="-2419350" eaLnBrk="1" hangingPunct="1"/>
            <a:r>
              <a:rPr lang="ru-RU" dirty="0" smtClean="0"/>
              <a:t>Проект </a:t>
            </a:r>
            <a:r>
              <a:rPr lang="ru-RU" dirty="0" smtClean="0"/>
              <a:t>3-4 </a:t>
            </a:r>
            <a:r>
              <a:rPr lang="ru-RU" dirty="0" smtClean="0"/>
              <a:t>«Щелкни мышкой и узнаешь, что это»</a:t>
            </a:r>
          </a:p>
        </p:txBody>
      </p:sp>
      <p:sp>
        <p:nvSpPr>
          <p:cNvPr id="6147" name="Oval 4"/>
          <p:cNvSpPr>
            <a:spLocks noChangeArrowheads="1"/>
          </p:cNvSpPr>
          <p:nvPr/>
        </p:nvSpPr>
        <p:spPr bwMode="auto">
          <a:xfrm>
            <a:off x="8172450" y="188913"/>
            <a:ext cx="755650" cy="7921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>
                <a:solidFill>
                  <a:schemeClr val="hlink"/>
                </a:solidFill>
              </a:rPr>
              <a:t>4</a:t>
            </a:r>
          </a:p>
        </p:txBody>
      </p:sp>
      <p:pic>
        <p:nvPicPr>
          <p:cNvPr id="6148" name="Рисунок 9" descr="Проект 3-3.jpg">
            <a:hlinkClick r:id="rId2" action="ppaction://hlinkfile"/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350" y="2349500"/>
            <a:ext cx="3200400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Рисунок 10" descr="Проект 3-4.jpg">
            <a:hlinkClick r:id="rId4" action="ppaction://hlinkfile"/>
          </p:cNvPr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19700" y="2349500"/>
            <a:ext cx="3200400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Схема проекта</a:t>
            </a:r>
          </a:p>
        </p:txBody>
      </p:sp>
      <p:pic>
        <p:nvPicPr>
          <p:cNvPr id="7171" name="Содержимое 10" descr="Проект 3-5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859338" y="1052513"/>
            <a:ext cx="4284662" cy="4398962"/>
          </a:xfrm>
        </p:spPr>
      </p:pic>
      <p:sp>
        <p:nvSpPr>
          <p:cNvPr id="7172" name="Содержимое 11"/>
          <p:cNvSpPr>
            <a:spLocks noGrp="1"/>
          </p:cNvSpPr>
          <p:nvPr>
            <p:ph sz="half" idx="2"/>
          </p:nvPr>
        </p:nvSpPr>
        <p:spPr>
          <a:xfrm>
            <a:off x="683568" y="1412776"/>
            <a:ext cx="4248472" cy="2808287"/>
          </a:xfrm>
        </p:spPr>
        <p:txBody>
          <a:bodyPr/>
          <a:lstStyle/>
          <a:p>
            <a:pPr marL="0" indent="0">
              <a:buNone/>
            </a:pPr>
            <a:r>
              <a:rPr lang="ru-RU" sz="3200" dirty="0" smtClean="0"/>
              <a:t>В объект </a:t>
            </a:r>
            <a:r>
              <a:rPr lang="en-US" sz="3200" b="1" dirty="0" smtClean="0"/>
              <a:t>Picture</a:t>
            </a:r>
            <a:r>
              <a:rPr lang="ru-RU" sz="3200" b="1" dirty="0" smtClean="0"/>
              <a:t>1</a:t>
            </a:r>
            <a:r>
              <a:rPr lang="ru-RU" sz="3200" dirty="0" smtClean="0"/>
              <a:t> загружается любая картинка. Объекты </a:t>
            </a:r>
            <a:r>
              <a:rPr lang="en-US" sz="3200" b="1" dirty="0" smtClean="0"/>
              <a:t>Label</a:t>
            </a:r>
            <a:r>
              <a:rPr lang="ru-RU" sz="3200" b="1" dirty="0" smtClean="0"/>
              <a:t>2, </a:t>
            </a:r>
            <a:r>
              <a:rPr lang="en-US" sz="3200" b="1" dirty="0" smtClean="0"/>
              <a:t>Label</a:t>
            </a:r>
            <a:r>
              <a:rPr lang="ru-RU" sz="3200" b="1" dirty="0" smtClean="0"/>
              <a:t>3, </a:t>
            </a:r>
            <a:r>
              <a:rPr lang="en-US" sz="3200" b="1" dirty="0" smtClean="0"/>
              <a:t>Label</a:t>
            </a:r>
            <a:r>
              <a:rPr lang="ru-RU" sz="3200" b="1" dirty="0" smtClean="0"/>
              <a:t>4, </a:t>
            </a:r>
            <a:r>
              <a:rPr lang="en-US" sz="3200" b="1" dirty="0" smtClean="0"/>
              <a:t>Label</a:t>
            </a:r>
            <a:r>
              <a:rPr lang="ru-RU" sz="3200" b="1" dirty="0" smtClean="0"/>
              <a:t>5, </a:t>
            </a:r>
            <a:r>
              <a:rPr lang="en-US" sz="3200" b="1" dirty="0" smtClean="0"/>
              <a:t>Label</a:t>
            </a:r>
            <a:r>
              <a:rPr lang="ru-RU" sz="3200" b="1" dirty="0" smtClean="0"/>
              <a:t>6, </a:t>
            </a:r>
            <a:r>
              <a:rPr lang="en-US" sz="3200" b="1" dirty="0" smtClean="0"/>
              <a:t>Label</a:t>
            </a:r>
            <a:r>
              <a:rPr lang="ru-RU" sz="3200" b="1" dirty="0" smtClean="0"/>
              <a:t>7 </a:t>
            </a:r>
            <a:r>
              <a:rPr lang="ru-RU" sz="3200" dirty="0" smtClean="0"/>
              <a:t>и</a:t>
            </a:r>
            <a:r>
              <a:rPr lang="ru-RU" sz="3200" b="1" dirty="0" smtClean="0"/>
              <a:t> </a:t>
            </a:r>
            <a:r>
              <a:rPr lang="en-US" sz="3200" b="1" dirty="0" smtClean="0"/>
              <a:t>Label</a:t>
            </a:r>
            <a:r>
              <a:rPr lang="ru-RU" sz="3200" b="1" dirty="0" smtClean="0"/>
              <a:t>8 </a:t>
            </a:r>
            <a:r>
              <a:rPr lang="ru-RU" sz="3200" dirty="0" smtClean="0"/>
              <a:t>прозрачные и лежат на картинке. </a:t>
            </a:r>
          </a:p>
        </p:txBody>
      </p:sp>
      <p:sp>
        <p:nvSpPr>
          <p:cNvPr id="7173" name="Oval 4"/>
          <p:cNvSpPr>
            <a:spLocks noChangeArrowheads="1"/>
          </p:cNvSpPr>
          <p:nvPr/>
        </p:nvSpPr>
        <p:spPr bwMode="auto">
          <a:xfrm>
            <a:off x="8172450" y="188913"/>
            <a:ext cx="755650" cy="7921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>
                <a:solidFill>
                  <a:schemeClr val="hlink"/>
                </a:solidFill>
              </a:rPr>
              <a:t>5</a:t>
            </a:r>
          </a:p>
        </p:txBody>
      </p:sp>
      <p:sp>
        <p:nvSpPr>
          <p:cNvPr id="7174" name="TextBox 12"/>
          <p:cNvSpPr txBox="1">
            <a:spLocks noChangeArrowheads="1"/>
          </p:cNvSpPr>
          <p:nvPr/>
        </p:nvSpPr>
        <p:spPr bwMode="auto">
          <a:xfrm>
            <a:off x="107950" y="5373688"/>
            <a:ext cx="8964613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/>
              <a:t>Количество прозрачных меток, их размер и расположение зависят от картинки и от того, к каким частям картинки вы хотите сделать подписи.</a:t>
            </a:r>
          </a:p>
        </p:txBody>
      </p:sp>
      <p:sp>
        <p:nvSpPr>
          <p:cNvPr id="7175" name="Rectangle 12"/>
          <p:cNvSpPr>
            <a:spLocks noChangeArrowheads="1"/>
          </p:cNvSpPr>
          <p:nvPr/>
        </p:nvSpPr>
        <p:spPr bwMode="auto">
          <a:xfrm>
            <a:off x="8675688" y="1557338"/>
            <a:ext cx="217487" cy="3706812"/>
          </a:xfrm>
          <a:prstGeom prst="rect">
            <a:avLst/>
          </a:prstGeom>
          <a:solidFill>
            <a:srgbClr val="F2F2F2"/>
          </a:solidFill>
          <a:ln w="9525">
            <a:solidFill>
              <a:srgbClr val="F2F2F2"/>
            </a:solidFill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3563949" y="188913"/>
            <a:ext cx="4032239" cy="5075237"/>
            <a:chOff x="7347" y="3207"/>
            <a:chExt cx="6349" cy="7993"/>
          </a:xfrm>
        </p:grpSpPr>
        <p:sp>
          <p:nvSpPr>
            <p:cNvPr id="7181" name="AutoShape 17"/>
            <p:cNvSpPr>
              <a:spLocks/>
            </p:cNvSpPr>
            <p:nvPr/>
          </p:nvSpPr>
          <p:spPr bwMode="auto">
            <a:xfrm>
              <a:off x="7347" y="3207"/>
              <a:ext cx="1868" cy="649"/>
            </a:xfrm>
            <a:prstGeom prst="borderCallout2">
              <a:avLst>
                <a:gd name="adj1" fmla="val 27694"/>
                <a:gd name="adj2" fmla="val 106426"/>
                <a:gd name="adj3" fmla="val 27694"/>
                <a:gd name="adj4" fmla="val 126773"/>
                <a:gd name="adj5" fmla="val 400462"/>
                <a:gd name="adj6" fmla="val 223495"/>
              </a:avLst>
            </a:prstGeom>
            <a:solidFill>
              <a:srgbClr val="FFFFFF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en-US" sz="2000"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Picture1</a:t>
              </a:r>
              <a:endParaRPr lang="en-US">
                <a:ea typeface="Calibri" pitchFamily="34" charset="0"/>
                <a:cs typeface="Times New Roman" pitchFamily="18" charset="0"/>
              </a:endParaRPr>
            </a:p>
          </p:txBody>
        </p:sp>
        <p:sp>
          <p:nvSpPr>
            <p:cNvPr id="7182" name="AutoShape 16"/>
            <p:cNvSpPr>
              <a:spLocks/>
            </p:cNvSpPr>
            <p:nvPr/>
          </p:nvSpPr>
          <p:spPr bwMode="auto">
            <a:xfrm>
              <a:off x="11088" y="3207"/>
              <a:ext cx="2453" cy="671"/>
            </a:xfrm>
            <a:prstGeom prst="borderCallout2">
              <a:avLst>
                <a:gd name="adj1" fmla="val 70329"/>
                <a:gd name="adj2" fmla="val 102861"/>
                <a:gd name="adj3" fmla="val 89347"/>
                <a:gd name="adj4" fmla="val 126440"/>
                <a:gd name="adj5" fmla="val 425514"/>
                <a:gd name="adj6" fmla="val 183463"/>
              </a:avLst>
            </a:prstGeom>
            <a:solidFill>
              <a:srgbClr val="FFFFFF"/>
            </a:solidFill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en-US" sz="2000"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Command2</a:t>
              </a:r>
              <a:endParaRPr lang="en-US">
                <a:ea typeface="Calibri" pitchFamily="34" charset="0"/>
                <a:cs typeface="Times New Roman" pitchFamily="18" charset="0"/>
              </a:endParaRPr>
            </a:p>
          </p:txBody>
        </p:sp>
        <p:sp>
          <p:nvSpPr>
            <p:cNvPr id="7183" name="Text Box 15"/>
            <p:cNvSpPr txBox="1">
              <a:spLocks noChangeArrowheads="1"/>
            </p:cNvSpPr>
            <p:nvPr/>
          </p:nvSpPr>
          <p:spPr bwMode="auto">
            <a:xfrm>
              <a:off x="11428" y="10577"/>
              <a:ext cx="2268" cy="623"/>
            </a:xfrm>
            <a:prstGeom prst="rect">
              <a:avLst/>
            </a:prstGeom>
            <a:solidFill>
              <a:srgbClr val="F2F2F2"/>
            </a:solidFill>
            <a:ln w="0">
              <a:solidFill>
                <a:srgbClr val="F2F2F2"/>
              </a:solidFill>
              <a:miter lim="800000"/>
              <a:headEnd/>
              <a:tailEnd/>
            </a:ln>
          </p:spPr>
          <p:txBody>
            <a:bodyPr tIns="0" bIns="0"/>
            <a:lstStyle/>
            <a:p>
              <a:pPr eaLnBrk="0" hangingPunct="0"/>
              <a:r>
                <a:rPr lang="en-US" sz="2000"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Command1</a:t>
              </a:r>
              <a:endParaRPr lang="en-US">
                <a:ea typeface="Calibri" pitchFamily="34" charset="0"/>
                <a:cs typeface="Times New Roman" pitchFamily="18" charset="0"/>
              </a:endParaRPr>
            </a:p>
          </p:txBody>
        </p:sp>
      </p:grpSp>
      <p:sp>
        <p:nvSpPr>
          <p:cNvPr id="7177" name="Text Box 13"/>
          <p:cNvSpPr txBox="1">
            <a:spLocks noChangeArrowheads="1"/>
          </p:cNvSpPr>
          <p:nvPr/>
        </p:nvSpPr>
        <p:spPr bwMode="auto">
          <a:xfrm>
            <a:off x="6156325" y="4005263"/>
            <a:ext cx="1539875" cy="342900"/>
          </a:xfrm>
          <a:prstGeom prst="rect">
            <a:avLst/>
          </a:prstGeom>
          <a:solidFill>
            <a:srgbClr val="F2F2F2"/>
          </a:solidFill>
          <a:ln w="9525">
            <a:solidFill>
              <a:srgbClr val="F2F2F2"/>
            </a:solidFill>
            <a:miter lim="800000"/>
            <a:headEnd/>
            <a:tailEnd/>
          </a:ln>
        </p:spPr>
        <p:txBody>
          <a:bodyPr tIns="0" bIns="0"/>
          <a:lstStyle/>
          <a:p>
            <a:pPr algn="ctr" eaLnBrk="0" hangingPunct="0"/>
            <a:r>
              <a:rPr lang="en-US" sz="2000">
                <a:latin typeface="Calibri" pitchFamily="34" charset="0"/>
                <a:ea typeface="Calibri" pitchFamily="34" charset="0"/>
                <a:cs typeface="Times New Roman" pitchFamily="18" charset="0"/>
              </a:rPr>
              <a:t>Label1</a:t>
            </a:r>
            <a:endParaRPr lang="en-US"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7178" name="Rectangle 1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7179" name="Rectangle 23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7180" name="Rectangle 24"/>
          <p:cNvSpPr>
            <a:spLocks noChangeArrowheads="1"/>
          </p:cNvSpPr>
          <p:nvPr/>
        </p:nvSpPr>
        <p:spPr bwMode="auto">
          <a:xfrm>
            <a:off x="0" y="3743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Проект </a:t>
            </a:r>
            <a:r>
              <a:rPr lang="ru-RU" dirty="0" smtClean="0"/>
              <a:t>5 </a:t>
            </a:r>
            <a:r>
              <a:rPr lang="ru-RU" dirty="0" smtClean="0"/>
              <a:t>«Учись считать!»</a:t>
            </a:r>
          </a:p>
        </p:txBody>
      </p:sp>
      <p:sp>
        <p:nvSpPr>
          <p:cNvPr id="28675" name="Oval 4"/>
          <p:cNvSpPr>
            <a:spLocks noChangeArrowheads="1"/>
          </p:cNvSpPr>
          <p:nvPr/>
        </p:nvSpPr>
        <p:spPr bwMode="auto">
          <a:xfrm>
            <a:off x="8172450" y="188913"/>
            <a:ext cx="755650" cy="7921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3200" b="1">
                <a:solidFill>
                  <a:schemeClr val="hlink"/>
                </a:solidFill>
              </a:rPr>
              <a:t>26</a:t>
            </a:r>
            <a:endParaRPr lang="ru-RU" sz="3200" b="1">
              <a:solidFill>
                <a:schemeClr val="hlink"/>
              </a:solidFill>
            </a:endParaRPr>
          </a:p>
        </p:txBody>
      </p:sp>
      <p:pic>
        <p:nvPicPr>
          <p:cNvPr id="28676" name="Рисунок 8" descr="Проект 4-1.jpg">
            <a:hlinkClick r:id="rId2" action="ppaction://hlinkfile"/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7850" y="1916113"/>
            <a:ext cx="3816350" cy="439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Рисунок 9" descr="Проект 4-2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2625" y="2571750"/>
            <a:ext cx="4543425" cy="316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Проект </a:t>
            </a:r>
            <a:r>
              <a:rPr lang="ru-RU" dirty="0" smtClean="0"/>
              <a:t>5 </a:t>
            </a:r>
            <a:r>
              <a:rPr lang="ru-RU" dirty="0" smtClean="0"/>
              <a:t>«Учись считать!»</a:t>
            </a:r>
          </a:p>
        </p:txBody>
      </p:sp>
      <p:pic>
        <p:nvPicPr>
          <p:cNvPr id="29699" name="Содержимое 4" descr="Проект 4-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11188" y="1841500"/>
            <a:ext cx="4176712" cy="2909888"/>
          </a:xfrm>
        </p:spPr>
      </p:pic>
      <p:sp>
        <p:nvSpPr>
          <p:cNvPr id="29700" name="Oval 4"/>
          <p:cNvSpPr>
            <a:spLocks noChangeArrowheads="1"/>
          </p:cNvSpPr>
          <p:nvPr/>
        </p:nvSpPr>
        <p:spPr bwMode="auto">
          <a:xfrm>
            <a:off x="8172450" y="188913"/>
            <a:ext cx="755650" cy="7921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3200" b="1">
                <a:solidFill>
                  <a:schemeClr val="hlink"/>
                </a:solidFill>
              </a:rPr>
              <a:t>27</a:t>
            </a:r>
            <a:endParaRPr lang="ru-RU" sz="3200" b="1">
              <a:solidFill>
                <a:schemeClr val="hlink"/>
              </a:solidFill>
            </a:endParaRPr>
          </a:p>
        </p:txBody>
      </p:sp>
      <p:pic>
        <p:nvPicPr>
          <p:cNvPr id="29701" name="Рисунок 5" descr="Проект 4-4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9338" y="3371850"/>
            <a:ext cx="4176712" cy="286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CmdNext (</a:t>
            </a:r>
            <a:r>
              <a:rPr lang="ru-RU" smtClean="0"/>
              <a:t>следующий пример)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484313"/>
            <a:ext cx="7772400" cy="4530725"/>
          </a:xfrm>
        </p:spPr>
        <p:txBody>
          <a:bodyPr/>
          <a:lstStyle/>
          <a:p>
            <a:pPr marL="3136900" indent="-3136900"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en-US" dirty="0" smtClean="0"/>
              <a:t>Private Sub </a:t>
            </a:r>
            <a:r>
              <a:rPr lang="en-US" dirty="0" err="1" smtClean="0"/>
              <a:t>CmdNext_Click</a:t>
            </a:r>
            <a:r>
              <a:rPr lang="en-US" dirty="0" smtClean="0"/>
              <a:t>() </a:t>
            </a:r>
            <a:r>
              <a:rPr lang="en-US" dirty="0" smtClean="0">
                <a:solidFill>
                  <a:srgbClr val="00B050"/>
                </a:solidFill>
              </a:rPr>
              <a:t>''</a:t>
            </a:r>
            <a:r>
              <a:rPr lang="ru-RU" dirty="0" smtClean="0">
                <a:solidFill>
                  <a:srgbClr val="00B050"/>
                </a:solidFill>
              </a:rPr>
              <a:t>заголовок</a:t>
            </a:r>
          </a:p>
          <a:p>
            <a:pPr marL="3136900" indent="-3136900"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en-US" dirty="0" smtClean="0"/>
              <a:t>LblSl1.Caption = </a:t>
            </a:r>
            <a:r>
              <a:rPr lang="en-US" dirty="0" err="1" smtClean="0"/>
              <a:t>Int</a:t>
            </a:r>
            <a:r>
              <a:rPr lang="en-US" dirty="0" smtClean="0"/>
              <a:t>(</a:t>
            </a:r>
            <a:r>
              <a:rPr lang="en-US" dirty="0" err="1" smtClean="0"/>
              <a:t>Rnd</a:t>
            </a:r>
            <a:r>
              <a:rPr lang="en-US" dirty="0" smtClean="0"/>
              <a:t> * 10 + 1) </a:t>
            </a:r>
            <a:r>
              <a:rPr lang="en-US" dirty="0" smtClean="0">
                <a:solidFill>
                  <a:srgbClr val="00B050"/>
                </a:solidFill>
              </a:rPr>
              <a:t>''</a:t>
            </a:r>
            <a:r>
              <a:rPr lang="ru-RU" dirty="0" smtClean="0">
                <a:solidFill>
                  <a:srgbClr val="00B050"/>
                </a:solidFill>
              </a:rPr>
              <a:t>формирует первое слагаемое</a:t>
            </a:r>
          </a:p>
          <a:p>
            <a:pPr marL="3136900" indent="-3136900"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en-US" dirty="0" err="1" smtClean="0"/>
              <a:t>LblSl</a:t>
            </a:r>
            <a:r>
              <a:rPr lang="ru-RU" dirty="0" smtClean="0"/>
              <a:t>2.</a:t>
            </a:r>
            <a:r>
              <a:rPr lang="en-US" dirty="0" smtClean="0"/>
              <a:t>Caption</a:t>
            </a:r>
            <a:r>
              <a:rPr lang="ru-RU" dirty="0" smtClean="0"/>
              <a:t> = </a:t>
            </a:r>
            <a:r>
              <a:rPr lang="en-US" dirty="0" err="1" smtClean="0"/>
              <a:t>Int</a:t>
            </a:r>
            <a:r>
              <a:rPr lang="ru-RU" dirty="0" smtClean="0"/>
              <a:t>(</a:t>
            </a:r>
            <a:r>
              <a:rPr lang="en-US" dirty="0" err="1" smtClean="0"/>
              <a:t>Rnd</a:t>
            </a:r>
            <a:r>
              <a:rPr lang="ru-RU" dirty="0" smtClean="0"/>
              <a:t> * 10 + 1) </a:t>
            </a:r>
            <a:r>
              <a:rPr lang="ru-RU" dirty="0" smtClean="0">
                <a:solidFill>
                  <a:srgbClr val="00B050"/>
                </a:solidFill>
              </a:rPr>
              <a:t>'' формирует второе слагаемое</a:t>
            </a:r>
          </a:p>
          <a:p>
            <a:pPr marL="3136900" indent="-3136900"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en-US" dirty="0" err="1" smtClean="0"/>
              <a:t>LblTask</a:t>
            </a:r>
            <a:r>
              <a:rPr lang="ru-RU" dirty="0" smtClean="0"/>
              <a:t>.</a:t>
            </a:r>
            <a:r>
              <a:rPr lang="en-US" dirty="0" smtClean="0"/>
              <a:t>Caption</a:t>
            </a:r>
            <a:r>
              <a:rPr lang="ru-RU" dirty="0" smtClean="0"/>
              <a:t> = "Вычисли и введи ответ" </a:t>
            </a:r>
            <a:r>
              <a:rPr lang="ru-RU" dirty="0" smtClean="0">
                <a:solidFill>
                  <a:srgbClr val="00B050"/>
                </a:solidFill>
              </a:rPr>
              <a:t>''записывает текст в метку</a:t>
            </a:r>
          </a:p>
          <a:p>
            <a:pPr marL="3136900" indent="-3136900"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en-US" dirty="0" err="1" smtClean="0"/>
              <a:t>TxtSum</a:t>
            </a:r>
            <a:r>
              <a:rPr lang="ru-RU" dirty="0" smtClean="0"/>
              <a:t>.</a:t>
            </a:r>
            <a:r>
              <a:rPr lang="en-US" dirty="0" smtClean="0"/>
              <a:t>Text</a:t>
            </a:r>
            <a:r>
              <a:rPr lang="ru-RU" dirty="0" smtClean="0"/>
              <a:t> = "" </a:t>
            </a:r>
            <a:r>
              <a:rPr lang="ru-RU" dirty="0" smtClean="0">
                <a:solidFill>
                  <a:srgbClr val="00B050"/>
                </a:solidFill>
              </a:rPr>
              <a:t>''очищает текстовое поле от старого ответа</a:t>
            </a:r>
          </a:p>
          <a:p>
            <a:pPr marL="3136900" indent="-3136900"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en-US" dirty="0" err="1" smtClean="0"/>
              <a:t>TxtSum</a:t>
            </a:r>
            <a:r>
              <a:rPr lang="ru-RU" dirty="0" smtClean="0"/>
              <a:t>.</a:t>
            </a:r>
            <a:r>
              <a:rPr lang="en-US" dirty="0" err="1" smtClean="0"/>
              <a:t>SetFocus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00B050"/>
                </a:solidFill>
              </a:rPr>
              <a:t>''устанавливает курсор в текстовое окно</a:t>
            </a:r>
          </a:p>
          <a:p>
            <a:pPr marL="3136900" indent="-3136900"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en-US" dirty="0" smtClean="0"/>
              <a:t>End Sub </a:t>
            </a:r>
            <a:r>
              <a:rPr lang="en-US" dirty="0" smtClean="0">
                <a:solidFill>
                  <a:srgbClr val="00B050"/>
                </a:solidFill>
              </a:rPr>
              <a:t>''</a:t>
            </a:r>
            <a:r>
              <a:rPr lang="ru-RU" dirty="0" smtClean="0">
                <a:solidFill>
                  <a:srgbClr val="00B050"/>
                </a:solidFill>
              </a:rPr>
              <a:t>конец процедуры</a:t>
            </a:r>
          </a:p>
          <a:p>
            <a:pPr>
              <a:spcBef>
                <a:spcPts val="0"/>
              </a:spcBef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Условный алгоритм. </a:t>
            </a:r>
            <a:br>
              <a:rPr lang="ru-RU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Оператор </a:t>
            </a:r>
            <a:r>
              <a:rPr lang="en-US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If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600200"/>
            <a:ext cx="7772400" cy="4709120"/>
          </a:xfrm>
        </p:spPr>
        <p:txBody>
          <a:bodyPr/>
          <a:lstStyle/>
          <a:p>
            <a:pPr marL="0" indent="0">
              <a:buNone/>
            </a:pPr>
            <a:endParaRPr lang="ru-RU" sz="3200" dirty="0"/>
          </a:p>
        </p:txBody>
      </p:sp>
      <p:pic>
        <p:nvPicPr>
          <p:cNvPr id="4" name="Рисунок 3" descr="Блок-схема 4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71600" y="1700808"/>
            <a:ext cx="7200800" cy="4968552"/>
          </a:xfrm>
          <a:prstGeom prst="rect">
            <a:avLst/>
          </a:prstGeom>
        </p:spPr>
      </p:pic>
      <p:sp>
        <p:nvSpPr>
          <p:cNvPr id="5" name="Oval 4"/>
          <p:cNvSpPr>
            <a:spLocks noChangeArrowheads="1"/>
          </p:cNvSpPr>
          <p:nvPr/>
        </p:nvSpPr>
        <p:spPr bwMode="auto">
          <a:xfrm>
            <a:off x="8172450" y="188913"/>
            <a:ext cx="755650" cy="7921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 dirty="0" smtClean="0">
                <a:solidFill>
                  <a:schemeClr val="hlink"/>
                </a:solidFill>
              </a:rPr>
              <a:t>25</a:t>
            </a:r>
            <a:endParaRPr lang="ru-RU" sz="3200" b="1" dirty="0">
              <a:solidFill>
                <a:schemeClr val="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Условный алгоритм. </a:t>
            </a:r>
            <a:br>
              <a:rPr lang="ru-RU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Оператор </a:t>
            </a:r>
            <a:r>
              <a:rPr lang="en-US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If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600200"/>
            <a:ext cx="5400600" cy="470912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Для того, чтобы компьютер выполнил условный алгоритм, надо использовать условный оператор языка </a:t>
            </a:r>
            <a:r>
              <a:rPr lang="en-US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VB</a:t>
            </a: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pPr marL="0" indent="0">
              <a:buNone/>
            </a:pPr>
            <a:endParaRPr lang="ru-RU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Действия А, В, … выполняются, если условие справедливо (истинно). Действия 1, 2, … выполняются, если условие несправедливо (ложно).</a:t>
            </a:r>
          </a:p>
          <a:p>
            <a:pPr marL="0" indent="0">
              <a:buNone/>
            </a:pPr>
            <a:endParaRPr lang="ru-RU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084168" y="1700808"/>
            <a:ext cx="2880320" cy="5016758"/>
          </a:xfrm>
          <a:prstGeom prst="rect">
            <a:avLst/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200" b="1" dirty="0"/>
              <a:t>If </a:t>
            </a:r>
            <a:r>
              <a:rPr lang="ru-RU" sz="3200" dirty="0"/>
              <a:t>&lt;Условие&gt; </a:t>
            </a:r>
            <a:r>
              <a:rPr lang="en-US" sz="3200" b="1" dirty="0"/>
              <a:t>Then</a:t>
            </a:r>
            <a:endParaRPr lang="ru-RU" sz="3200" dirty="0"/>
          </a:p>
          <a:p>
            <a:r>
              <a:rPr lang="ru-RU" sz="3200" b="1" dirty="0"/>
              <a:t>&lt;</a:t>
            </a:r>
            <a:r>
              <a:rPr lang="ru-RU" sz="3200" dirty="0"/>
              <a:t>Действие А</a:t>
            </a:r>
            <a:r>
              <a:rPr lang="ru-RU" sz="3200" b="1" dirty="0"/>
              <a:t>&gt;</a:t>
            </a:r>
            <a:endParaRPr lang="ru-RU" sz="3200" dirty="0"/>
          </a:p>
          <a:p>
            <a:r>
              <a:rPr lang="ru-RU" sz="3200" b="1" dirty="0"/>
              <a:t>&lt;</a:t>
            </a:r>
            <a:r>
              <a:rPr lang="ru-RU" sz="3200" dirty="0"/>
              <a:t>Действие В</a:t>
            </a:r>
            <a:r>
              <a:rPr lang="ru-RU" sz="3200" b="1" dirty="0"/>
              <a:t>&gt;</a:t>
            </a:r>
            <a:endParaRPr lang="ru-RU" sz="3200" dirty="0"/>
          </a:p>
          <a:p>
            <a:r>
              <a:rPr lang="ru-RU" sz="3200" b="1" dirty="0"/>
              <a:t>.  .  .</a:t>
            </a:r>
            <a:endParaRPr lang="ru-RU" sz="3200" dirty="0"/>
          </a:p>
          <a:p>
            <a:r>
              <a:rPr lang="en-US" sz="3200" b="1" dirty="0"/>
              <a:t>Else</a:t>
            </a:r>
            <a:endParaRPr lang="ru-RU" sz="3200" dirty="0"/>
          </a:p>
          <a:p>
            <a:r>
              <a:rPr lang="ru-RU" sz="3200" b="1" dirty="0"/>
              <a:t>&lt;</a:t>
            </a:r>
            <a:r>
              <a:rPr lang="ru-RU" sz="3200" dirty="0"/>
              <a:t>Действие 1</a:t>
            </a:r>
            <a:r>
              <a:rPr lang="ru-RU" sz="3200" b="1" dirty="0"/>
              <a:t>&gt;</a:t>
            </a:r>
            <a:endParaRPr lang="ru-RU" sz="3200" dirty="0"/>
          </a:p>
          <a:p>
            <a:r>
              <a:rPr lang="ru-RU" sz="3200" b="1" dirty="0"/>
              <a:t>&lt;</a:t>
            </a:r>
            <a:r>
              <a:rPr lang="ru-RU" sz="3200" dirty="0"/>
              <a:t>Действие 2</a:t>
            </a:r>
            <a:r>
              <a:rPr lang="ru-RU" sz="3200" b="1" dirty="0"/>
              <a:t>&gt;</a:t>
            </a:r>
            <a:endParaRPr lang="ru-RU" sz="3200" dirty="0"/>
          </a:p>
          <a:p>
            <a:r>
              <a:rPr lang="ru-RU" sz="3200" b="1" dirty="0"/>
              <a:t>.  .  .</a:t>
            </a:r>
            <a:endParaRPr lang="ru-RU" sz="3200" dirty="0"/>
          </a:p>
          <a:p>
            <a:r>
              <a:rPr lang="en-US" sz="3200" b="1" dirty="0"/>
              <a:t>End </a:t>
            </a:r>
            <a:r>
              <a:rPr lang="en-US" sz="3200" b="1" dirty="0" smtClean="0"/>
              <a:t>if</a:t>
            </a:r>
            <a:endParaRPr lang="ru-RU" sz="3200" dirty="0"/>
          </a:p>
        </p:txBody>
      </p:sp>
      <p:sp>
        <p:nvSpPr>
          <p:cNvPr id="6" name="Oval 4"/>
          <p:cNvSpPr>
            <a:spLocks noChangeArrowheads="1"/>
          </p:cNvSpPr>
          <p:nvPr/>
        </p:nvSpPr>
        <p:spPr bwMode="auto">
          <a:xfrm>
            <a:off x="8172450" y="188913"/>
            <a:ext cx="755650" cy="7921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 dirty="0" smtClean="0">
                <a:solidFill>
                  <a:schemeClr val="hlink"/>
                </a:solidFill>
              </a:rPr>
              <a:t>26</a:t>
            </a:r>
            <a:endParaRPr lang="ru-RU" sz="3200" b="1" dirty="0">
              <a:solidFill>
                <a:schemeClr val="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CmdCheck (</a:t>
            </a:r>
            <a:r>
              <a:rPr lang="ru-RU" smtClean="0"/>
              <a:t>Проверка)</a:t>
            </a:r>
          </a:p>
        </p:txBody>
      </p:sp>
      <p:sp>
        <p:nvSpPr>
          <p:cNvPr id="5325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smtClean="0"/>
              <a:t>Private Sub CmdCheck_Click()</a:t>
            </a:r>
            <a:endParaRPr lang="ru-RU" smtClean="0"/>
          </a:p>
          <a:p>
            <a:pPr>
              <a:buFont typeface="Wingdings" pitchFamily="2" charset="2"/>
              <a:buNone/>
            </a:pPr>
            <a:r>
              <a:rPr lang="en-US" smtClean="0"/>
              <a:t>If Val(LblSl1.Caption) + Val(LblSl2.Caption) = Val(TxtSum.Text) Then</a:t>
            </a:r>
            <a:endParaRPr lang="ru-RU" smtClean="0"/>
          </a:p>
          <a:p>
            <a:pPr>
              <a:buFont typeface="Wingdings" pitchFamily="2" charset="2"/>
              <a:buNone/>
            </a:pPr>
            <a:r>
              <a:rPr lang="en-US" smtClean="0"/>
              <a:t>LblTask</a:t>
            </a:r>
            <a:r>
              <a:rPr lang="ru-RU" smtClean="0"/>
              <a:t>.</a:t>
            </a:r>
            <a:r>
              <a:rPr lang="en-US" smtClean="0"/>
              <a:t>Caption</a:t>
            </a:r>
            <a:r>
              <a:rPr lang="ru-RU" smtClean="0"/>
              <a:t> = "Молодец! Ответ верный"</a:t>
            </a:r>
          </a:p>
          <a:p>
            <a:pPr>
              <a:buFont typeface="Wingdings" pitchFamily="2" charset="2"/>
              <a:buNone/>
            </a:pPr>
            <a:r>
              <a:rPr lang="en-US" smtClean="0"/>
              <a:t>Else</a:t>
            </a:r>
            <a:endParaRPr lang="ru-RU" smtClean="0"/>
          </a:p>
          <a:p>
            <a:pPr>
              <a:buFont typeface="Wingdings" pitchFamily="2" charset="2"/>
              <a:buNone/>
            </a:pPr>
            <a:r>
              <a:rPr lang="en-US" smtClean="0"/>
              <a:t>LblTask</a:t>
            </a:r>
            <a:r>
              <a:rPr lang="ru-RU" smtClean="0"/>
              <a:t>.</a:t>
            </a:r>
            <a:r>
              <a:rPr lang="en-US" smtClean="0"/>
              <a:t>Caption</a:t>
            </a:r>
            <a:r>
              <a:rPr lang="ru-RU" smtClean="0"/>
              <a:t> = "Неверно. Попробуй еще раз"</a:t>
            </a:r>
          </a:p>
          <a:p>
            <a:pPr>
              <a:buFont typeface="Wingdings" pitchFamily="2" charset="2"/>
              <a:buNone/>
            </a:pPr>
            <a:r>
              <a:rPr lang="en-US" smtClean="0"/>
              <a:t>TxtSum.SetFocus</a:t>
            </a:r>
            <a:endParaRPr lang="ru-RU" smtClean="0"/>
          </a:p>
          <a:p>
            <a:pPr>
              <a:buFont typeface="Wingdings" pitchFamily="2" charset="2"/>
              <a:buNone/>
            </a:pPr>
            <a:r>
              <a:rPr lang="en-US" smtClean="0"/>
              <a:t>End If</a:t>
            </a:r>
            <a:endParaRPr lang="ru-RU" smtClean="0"/>
          </a:p>
          <a:p>
            <a:pPr>
              <a:buFont typeface="Wingdings" pitchFamily="2" charset="2"/>
              <a:buNone/>
            </a:pPr>
            <a:r>
              <a:rPr lang="en-US" smtClean="0"/>
              <a:t>End Sub</a:t>
            </a:r>
            <a:endParaRPr lang="ru-RU" smtClean="0"/>
          </a:p>
          <a:p>
            <a:endParaRPr lang="ru-RU" smtClean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Проект </a:t>
            </a:r>
            <a:r>
              <a:rPr lang="ru-RU" dirty="0" smtClean="0"/>
              <a:t>6 </a:t>
            </a:r>
            <a:r>
              <a:rPr lang="ru-RU" dirty="0" smtClean="0"/>
              <a:t>«Попади в цель»</a:t>
            </a:r>
            <a:endParaRPr lang="ru-RU" dirty="0"/>
          </a:p>
        </p:txBody>
      </p:sp>
      <p:pic>
        <p:nvPicPr>
          <p:cNvPr id="8" name="Содержимое 7" descr="Проект 5-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1556792"/>
            <a:ext cx="4427519" cy="4032448"/>
          </a:xfrm>
        </p:spPr>
      </p:pic>
      <p:pic>
        <p:nvPicPr>
          <p:cNvPr id="9" name="Рисунок 8" descr="Проект 5-2.jpg">
            <a:hlinkClick r:id="rId3" action="ppaction://hlinkfile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48064" y="3212976"/>
            <a:ext cx="3807191" cy="3467472"/>
          </a:xfrm>
          <a:prstGeom prst="rect">
            <a:avLst/>
          </a:prstGeom>
        </p:spPr>
      </p:pic>
      <p:sp>
        <p:nvSpPr>
          <p:cNvPr id="10" name="Oval 4"/>
          <p:cNvSpPr>
            <a:spLocks noChangeArrowheads="1"/>
          </p:cNvSpPr>
          <p:nvPr/>
        </p:nvSpPr>
        <p:spPr bwMode="auto">
          <a:xfrm>
            <a:off x="8172450" y="188913"/>
            <a:ext cx="755650" cy="7921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 dirty="0" smtClean="0">
                <a:solidFill>
                  <a:schemeClr val="hlink"/>
                </a:solidFill>
              </a:rPr>
              <a:t>41</a:t>
            </a:r>
            <a:endParaRPr lang="ru-RU" sz="3200" b="1" dirty="0">
              <a:solidFill>
                <a:schemeClr val="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0"/>
            <a:ext cx="8532812" cy="1143000"/>
          </a:xfrm>
        </p:spPr>
        <p:txBody>
          <a:bodyPr/>
          <a:lstStyle/>
          <a:p>
            <a:pPr eaLnBrk="1" hangingPunct="1"/>
            <a:r>
              <a:rPr lang="ru-RU" b="1" dirty="0" smtClean="0">
                <a:solidFill>
                  <a:schemeClr val="hlink"/>
                </a:solidFill>
              </a:rPr>
              <a:t>Содержание </a:t>
            </a:r>
            <a:r>
              <a:rPr lang="ru-RU" b="1" dirty="0" smtClean="0">
                <a:solidFill>
                  <a:schemeClr val="hlink"/>
                </a:solidFill>
              </a:rPr>
              <a:t>презентации (1 урок)</a:t>
            </a:r>
            <a:endParaRPr lang="ru-RU" b="1" dirty="0" smtClean="0">
              <a:solidFill>
                <a:schemeClr val="hlink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484313"/>
            <a:ext cx="8820150" cy="5373687"/>
          </a:xfrm>
        </p:spPr>
        <p:txBody>
          <a:bodyPr/>
          <a:lstStyle/>
          <a:p>
            <a:pPr eaLnBrk="1" hangingPunct="1"/>
            <a:r>
              <a:rPr lang="ru-RU" smtClean="0">
                <a:hlinkClick r:id="rId2" action="ppaction://hlinksldjump"/>
              </a:rPr>
              <a:t>Компьютер, программа, программирование</a:t>
            </a:r>
            <a:endParaRPr lang="ru-RU" smtClean="0"/>
          </a:p>
          <a:p>
            <a:pPr eaLnBrk="1" hangingPunct="1"/>
            <a:r>
              <a:rPr lang="ru-RU" smtClean="0">
                <a:hlinkClick r:id="rId3" action="ppaction://hlinksldjump"/>
              </a:rPr>
              <a:t>Среда программирования</a:t>
            </a:r>
            <a:endParaRPr lang="ru-RU" smtClean="0"/>
          </a:p>
          <a:p>
            <a:pPr eaLnBrk="1" hangingPunct="1"/>
            <a:r>
              <a:rPr lang="ru-RU" smtClean="0">
                <a:hlinkClick r:id="rId4" action="ppaction://hlinksldjump"/>
              </a:rPr>
              <a:t>Этапы создания </a:t>
            </a:r>
            <a:r>
              <a:rPr lang="en-US" smtClean="0">
                <a:hlinkClick r:id="rId4" action="ppaction://hlinksldjump"/>
              </a:rPr>
              <a:t>Windows</a:t>
            </a:r>
            <a:r>
              <a:rPr lang="ru-RU" smtClean="0">
                <a:hlinkClick r:id="rId4" action="ppaction://hlinksldjump"/>
              </a:rPr>
              <a:t>-приложения</a:t>
            </a:r>
            <a:endParaRPr lang="en-US" smtClean="0"/>
          </a:p>
          <a:p>
            <a:pPr eaLnBrk="1" hangingPunct="1"/>
            <a:r>
              <a:rPr lang="en-US" smtClean="0">
                <a:hlinkClick r:id="rId4" action="ppaction://hlinksldjump"/>
              </a:rPr>
              <a:t>Visual Basic – </a:t>
            </a:r>
            <a:r>
              <a:rPr lang="ru-RU" smtClean="0">
                <a:hlinkClick r:id="rId4" action="ppaction://hlinksldjump"/>
              </a:rPr>
              <a:t>среда проектирования</a:t>
            </a:r>
            <a:endParaRPr lang="ru-RU" smtClean="0"/>
          </a:p>
          <a:p>
            <a:pPr eaLnBrk="1" hangingPunct="1"/>
            <a:r>
              <a:rPr lang="ru-RU" smtClean="0">
                <a:hlinkClick r:id="rId5" action="ppaction://hlinksldjump"/>
              </a:rPr>
              <a:t>Основные понятия среды</a:t>
            </a:r>
            <a:endParaRPr lang="ru-RU" smtClean="0"/>
          </a:p>
          <a:p>
            <a:pPr eaLnBrk="1" hangingPunct="1"/>
            <a:r>
              <a:rPr lang="ru-RU" smtClean="0">
                <a:hlinkClick r:id="rId6" action="ppaction://hlinksldjump"/>
              </a:rPr>
              <a:t>Интерфейс пользователя </a:t>
            </a:r>
            <a:r>
              <a:rPr lang="en-US" smtClean="0">
                <a:hlinkClick r:id="rId6" action="ppaction://hlinksldjump"/>
              </a:rPr>
              <a:t>VB </a:t>
            </a:r>
            <a:endParaRPr lang="ru-RU" smtClean="0"/>
          </a:p>
          <a:p>
            <a:pPr eaLnBrk="1" hangingPunct="1"/>
            <a:r>
              <a:rPr lang="ru-RU" smtClean="0">
                <a:hlinkClick r:id="rId7" action="ppaction://hlinksldjump"/>
              </a:rPr>
              <a:t>Главное меню</a:t>
            </a:r>
            <a:endParaRPr lang="ru-RU" smtClean="0"/>
          </a:p>
          <a:p>
            <a:pPr eaLnBrk="1" hangingPunct="1"/>
            <a:r>
              <a:rPr lang="ru-RU" smtClean="0">
                <a:solidFill>
                  <a:schemeClr val="hlink"/>
                </a:solidFill>
                <a:hlinkClick r:id="" action="ppaction://noaction"/>
              </a:rPr>
              <a:t>Проект 1</a:t>
            </a:r>
            <a:endParaRPr lang="ru-RU" smtClean="0">
              <a:solidFill>
                <a:schemeClr val="hlink"/>
              </a:solidFill>
            </a:endParaRPr>
          </a:p>
          <a:p>
            <a:pPr eaLnBrk="1" hangingPunct="1"/>
            <a:r>
              <a:rPr lang="ru-RU" smtClean="0">
                <a:solidFill>
                  <a:schemeClr val="hlink"/>
                </a:solidFill>
                <a:hlinkClick r:id="" action="ppaction://noaction"/>
              </a:rPr>
              <a:t>Проект 2</a:t>
            </a:r>
            <a:endParaRPr lang="ru-RU" smtClean="0">
              <a:solidFill>
                <a:schemeClr val="hlink"/>
              </a:solidFill>
            </a:endParaRPr>
          </a:p>
        </p:txBody>
      </p:sp>
      <p:sp>
        <p:nvSpPr>
          <p:cNvPr id="4100" name="Oval 4"/>
          <p:cNvSpPr>
            <a:spLocks noChangeArrowheads="1"/>
          </p:cNvSpPr>
          <p:nvPr/>
        </p:nvSpPr>
        <p:spPr bwMode="auto">
          <a:xfrm>
            <a:off x="8172450" y="188913"/>
            <a:ext cx="755650" cy="7921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200" b="1">
                <a:solidFill>
                  <a:srgbClr val="990033"/>
                </a:solidFill>
              </a:rPr>
              <a:t>2</a:t>
            </a:r>
            <a:endParaRPr lang="ru-RU" sz="3200" b="1">
              <a:solidFill>
                <a:srgbClr val="99003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914400" y="188640"/>
            <a:ext cx="7772400" cy="1143000"/>
          </a:xfrm>
        </p:spPr>
        <p:txBody>
          <a:bodyPr/>
          <a:lstStyle/>
          <a:p>
            <a:pPr eaLnBrk="1" hangingPunct="1"/>
            <a:r>
              <a:rPr lang="ru-RU" sz="4400" dirty="0" smtClean="0"/>
              <a:t>Система координат, </a:t>
            </a:r>
            <a:br>
              <a:rPr lang="ru-RU" sz="4400" dirty="0" smtClean="0"/>
            </a:br>
            <a:r>
              <a:rPr lang="ru-RU" sz="4400" dirty="0" smtClean="0"/>
              <a:t>связанная с формой</a:t>
            </a:r>
            <a:endParaRPr lang="ru-RU" b="1" dirty="0" smtClean="0"/>
          </a:p>
        </p:txBody>
      </p:sp>
      <p:pic>
        <p:nvPicPr>
          <p:cNvPr id="5" name="Содержимое 4" descr="Проект 5-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24455" y="1524744"/>
            <a:ext cx="4619545" cy="3704456"/>
          </a:xfrm>
        </p:spPr>
      </p:pic>
      <p:sp>
        <p:nvSpPr>
          <p:cNvPr id="13317" name="Oval 4"/>
          <p:cNvSpPr>
            <a:spLocks noChangeArrowheads="1"/>
          </p:cNvSpPr>
          <p:nvPr/>
        </p:nvSpPr>
        <p:spPr bwMode="auto">
          <a:xfrm>
            <a:off x="8172450" y="188913"/>
            <a:ext cx="755650" cy="7921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 dirty="0" smtClean="0">
                <a:solidFill>
                  <a:schemeClr val="hlink"/>
                </a:solidFill>
              </a:rPr>
              <a:t>53</a:t>
            </a:r>
            <a:endParaRPr lang="ru-RU" sz="3200" b="1" dirty="0">
              <a:solidFill>
                <a:schemeClr val="hlin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1560" y="1556792"/>
            <a:ext cx="424847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Свойство </a:t>
            </a:r>
            <a:r>
              <a:rPr lang="en-US" sz="2800" b="1" dirty="0" smtClean="0"/>
              <a:t>Left</a:t>
            </a:r>
            <a:r>
              <a:rPr lang="en-US" sz="2800" dirty="0" smtClean="0"/>
              <a:t> </a:t>
            </a:r>
            <a:r>
              <a:rPr lang="ru-RU" sz="2800" dirty="0" smtClean="0"/>
              <a:t>соответствует координате верхнего левого угла объекта по оси </a:t>
            </a:r>
            <a:r>
              <a:rPr lang="en-US" sz="2800" i="1" dirty="0" smtClean="0"/>
              <a:t>OX</a:t>
            </a:r>
            <a:r>
              <a:rPr lang="ru-RU" sz="2800" dirty="0" smtClean="0"/>
              <a:t>, а свойство </a:t>
            </a:r>
            <a:r>
              <a:rPr lang="en-US" sz="2800" b="1" dirty="0" smtClean="0"/>
              <a:t>Top</a:t>
            </a:r>
            <a:r>
              <a:rPr lang="en-US" sz="2800" dirty="0" smtClean="0"/>
              <a:t> </a:t>
            </a:r>
            <a:r>
              <a:rPr lang="ru-RU" sz="2800" dirty="0" smtClean="0"/>
              <a:t>– координате по оси </a:t>
            </a:r>
            <a:r>
              <a:rPr lang="en-US" sz="2800" i="1" dirty="0" smtClean="0"/>
              <a:t>OY.</a:t>
            </a:r>
            <a:r>
              <a:rPr lang="ru-RU" sz="2800" dirty="0" smtClean="0"/>
              <a:t> </a:t>
            </a:r>
          </a:p>
          <a:p>
            <a:r>
              <a:rPr lang="ru-RU" sz="2800" dirty="0" smtClean="0"/>
              <a:t>Если значение свойства </a:t>
            </a:r>
            <a:r>
              <a:rPr lang="en-US" sz="2800" dirty="0" smtClean="0"/>
              <a:t>Top</a:t>
            </a:r>
            <a:r>
              <a:rPr lang="ru-RU" sz="2800" dirty="0" smtClean="0"/>
              <a:t> </a:t>
            </a:r>
            <a:r>
              <a:rPr lang="ru-RU" sz="2800" dirty="0" err="1" smtClean="0"/>
              <a:t>увеличивать,объект</a:t>
            </a:r>
            <a:r>
              <a:rPr lang="ru-RU" sz="2800" dirty="0" smtClean="0"/>
              <a:t> будет двигаться вдоль</a:t>
            </a:r>
            <a:endParaRPr lang="ru-RU" sz="280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611560" y="5445224"/>
            <a:ext cx="828092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оси</a:t>
            </a:r>
            <a:r>
              <a:rPr lang="en-US" sz="2800" dirty="0" smtClean="0"/>
              <a:t> OY</a:t>
            </a:r>
            <a:r>
              <a:rPr lang="ru-RU" sz="2800" dirty="0" smtClean="0"/>
              <a:t> по направлению стрелки, то есть вниз. При уменьшении значения свойства </a:t>
            </a:r>
            <a:r>
              <a:rPr lang="en-US" sz="2800" b="1" dirty="0" smtClean="0"/>
              <a:t>Top</a:t>
            </a:r>
            <a:r>
              <a:rPr lang="ru-RU" sz="2800" dirty="0" smtClean="0"/>
              <a:t> объект будет перемещаться вверх.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905750" cy="1143000"/>
          </a:xfrm>
        </p:spPr>
        <p:txBody>
          <a:bodyPr/>
          <a:lstStyle/>
          <a:p>
            <a:r>
              <a:rPr lang="ru-RU" sz="4400" dirty="0" smtClean="0">
                <a:solidFill>
                  <a:schemeClr val="tx1"/>
                </a:solidFill>
              </a:rPr>
              <a:t>Объект управления </a:t>
            </a:r>
            <a:r>
              <a:rPr lang="en-US" sz="4400" b="1" dirty="0" smtClean="0">
                <a:solidFill>
                  <a:schemeClr val="tx1"/>
                </a:solidFill>
              </a:rPr>
              <a:t>Shape</a:t>
            </a:r>
            <a:endParaRPr lang="ru-RU" dirty="0" smtClean="0"/>
          </a:p>
        </p:txBody>
      </p:sp>
      <p:sp>
        <p:nvSpPr>
          <p:cNvPr id="16388" name="Oval 4"/>
          <p:cNvSpPr>
            <a:spLocks noChangeArrowheads="1"/>
          </p:cNvSpPr>
          <p:nvPr/>
        </p:nvSpPr>
        <p:spPr bwMode="auto">
          <a:xfrm>
            <a:off x="8172450" y="188913"/>
            <a:ext cx="755650" cy="7921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 dirty="0" smtClean="0">
                <a:solidFill>
                  <a:schemeClr val="hlink"/>
                </a:solidFill>
              </a:rPr>
              <a:t>80</a:t>
            </a:r>
            <a:endParaRPr lang="ru-RU" sz="3200" b="1" dirty="0">
              <a:solidFill>
                <a:schemeClr val="hlink"/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683568" y="1716129"/>
          <a:ext cx="8352928" cy="4953231"/>
        </p:xfrm>
        <a:graphic>
          <a:graphicData uri="http://schemas.openxmlformats.org/drawingml/2006/table">
            <a:tbl>
              <a:tblPr/>
              <a:tblGrid>
                <a:gridCol w="2237391"/>
                <a:gridCol w="6115537"/>
              </a:tblGrid>
              <a:tr h="545829">
                <a:tc>
                  <a:txBody>
                    <a:bodyPr/>
                    <a:lstStyle/>
                    <a:p>
                      <a:pPr marL="270510" indent="-27051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 err="1">
                          <a:latin typeface="+mn-lt"/>
                          <a:ea typeface="Calibri"/>
                          <a:cs typeface="Times New Roman"/>
                        </a:rPr>
                        <a:t>BorderColor</a:t>
                      </a:r>
                      <a:endParaRPr lang="ru-RU" sz="2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0173" marR="50173" marT="25086" marB="2508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D"/>
                    </a:solidFill>
                  </a:tcPr>
                </a:tc>
                <a:tc>
                  <a:txBody>
                    <a:bodyPr/>
                    <a:lstStyle/>
                    <a:p>
                      <a:pPr indent="127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+mn-lt"/>
                          <a:ea typeface="Calibri"/>
                          <a:cs typeface="Times New Roman"/>
                        </a:rPr>
                        <a:t>Цвет контура</a:t>
                      </a:r>
                    </a:p>
                  </a:txBody>
                  <a:tcPr marL="50173" marR="50173" marT="25086" marB="2508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D"/>
                    </a:solidFill>
                  </a:tcPr>
                </a:tc>
              </a:tr>
              <a:tr h="545829">
                <a:tc>
                  <a:txBody>
                    <a:bodyPr/>
                    <a:lstStyle/>
                    <a:p>
                      <a:pPr marL="270510" indent="-27051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+mn-lt"/>
                          <a:ea typeface="Calibri"/>
                          <a:cs typeface="Times New Roman"/>
                        </a:rPr>
                        <a:t>BorderWidth</a:t>
                      </a:r>
                      <a:endParaRPr lang="ru-RU" sz="28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0173" marR="50173" marT="25086" marB="2508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D"/>
                    </a:solidFill>
                  </a:tcPr>
                </a:tc>
                <a:tc>
                  <a:txBody>
                    <a:bodyPr/>
                    <a:lstStyle/>
                    <a:p>
                      <a:pPr indent="127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+mn-lt"/>
                          <a:ea typeface="Calibri"/>
                          <a:cs typeface="Times New Roman"/>
                        </a:rPr>
                        <a:t>Толщина контура</a:t>
                      </a:r>
                    </a:p>
                  </a:txBody>
                  <a:tcPr marL="50173" marR="50173" marT="25086" marB="2508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D"/>
                    </a:solidFill>
                  </a:tcPr>
                </a:tc>
              </a:tr>
              <a:tr h="545829">
                <a:tc>
                  <a:txBody>
                    <a:bodyPr/>
                    <a:lstStyle/>
                    <a:p>
                      <a:pPr marL="270510" indent="-27051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latin typeface="+mn-lt"/>
                          <a:ea typeface="Calibri"/>
                          <a:cs typeface="Times New Roman"/>
                        </a:rPr>
                        <a:t>BorderStyle</a:t>
                      </a:r>
                      <a:endParaRPr lang="ru-RU" sz="28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0173" marR="50173" marT="25086" marB="2508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D"/>
                    </a:solidFill>
                  </a:tcPr>
                </a:tc>
                <a:tc>
                  <a:txBody>
                    <a:bodyPr/>
                    <a:lstStyle/>
                    <a:p>
                      <a:pPr indent="127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+mn-lt"/>
                          <a:ea typeface="Calibri"/>
                          <a:cs typeface="Times New Roman"/>
                        </a:rPr>
                        <a:t>Стиль контура</a:t>
                      </a:r>
                    </a:p>
                  </a:txBody>
                  <a:tcPr marL="50173" marR="50173" marT="25086" marB="2508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D"/>
                    </a:solidFill>
                  </a:tcPr>
                </a:tc>
              </a:tr>
              <a:tr h="329519">
                <a:tc>
                  <a:txBody>
                    <a:bodyPr/>
                    <a:lstStyle/>
                    <a:p>
                      <a:pPr marL="270510" indent="-27051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+mn-lt"/>
                          <a:ea typeface="Calibri"/>
                          <a:cs typeface="Times New Roman"/>
                        </a:rPr>
                        <a:t>Width</a:t>
                      </a:r>
                      <a:endParaRPr lang="ru-RU" sz="2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0173" marR="50173" marT="25086" marB="2508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D"/>
                    </a:solidFill>
                  </a:tcPr>
                </a:tc>
                <a:tc>
                  <a:txBody>
                    <a:bodyPr/>
                    <a:lstStyle/>
                    <a:p>
                      <a:pPr indent="127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+mn-lt"/>
                          <a:ea typeface="Calibri"/>
                          <a:cs typeface="Times New Roman"/>
                        </a:rPr>
                        <a:t>Ширина объекта </a:t>
                      </a:r>
                    </a:p>
                  </a:txBody>
                  <a:tcPr marL="50173" marR="50173" marT="25086" marB="2508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D"/>
                    </a:solidFill>
                  </a:tcPr>
                </a:tc>
              </a:tr>
              <a:tr h="329519">
                <a:tc>
                  <a:txBody>
                    <a:bodyPr/>
                    <a:lstStyle/>
                    <a:p>
                      <a:pPr marL="270510" indent="-27051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+mn-lt"/>
                          <a:ea typeface="Calibri"/>
                          <a:cs typeface="Times New Roman"/>
                        </a:rPr>
                        <a:t>Height</a:t>
                      </a:r>
                      <a:endParaRPr lang="ru-RU" sz="2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0173" marR="50173" marT="25086" marB="2508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D"/>
                    </a:solidFill>
                  </a:tcPr>
                </a:tc>
                <a:tc>
                  <a:txBody>
                    <a:bodyPr/>
                    <a:lstStyle/>
                    <a:p>
                      <a:pPr indent="127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+mn-lt"/>
                          <a:ea typeface="Calibri"/>
                          <a:cs typeface="Times New Roman"/>
                        </a:rPr>
                        <a:t>Высота объекта </a:t>
                      </a:r>
                    </a:p>
                  </a:txBody>
                  <a:tcPr marL="50173" marR="50173" marT="25086" marB="2508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D"/>
                    </a:solidFill>
                  </a:tcPr>
                </a:tc>
              </a:tr>
              <a:tr h="329519">
                <a:tc>
                  <a:txBody>
                    <a:bodyPr/>
                    <a:lstStyle/>
                    <a:p>
                      <a:pPr marL="270510" indent="-27051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latin typeface="+mn-lt"/>
                          <a:ea typeface="Calibri"/>
                          <a:cs typeface="Times New Roman"/>
                        </a:rPr>
                        <a:t>Top</a:t>
                      </a:r>
                      <a:endParaRPr lang="ru-RU" sz="2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0173" marR="50173" marT="25086" marB="2508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D"/>
                    </a:solidFill>
                  </a:tcPr>
                </a:tc>
                <a:tc>
                  <a:txBody>
                    <a:bodyPr/>
                    <a:lstStyle/>
                    <a:p>
                      <a:pPr indent="127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smtClean="0">
                          <a:latin typeface="+mn-lt"/>
                          <a:ea typeface="Calibri"/>
                          <a:cs typeface="Times New Roman"/>
                        </a:rPr>
                        <a:t>Расстояние</a:t>
                      </a:r>
                      <a:r>
                        <a:rPr lang="ru-RU" sz="2800" baseline="0" dirty="0" smtClean="0">
                          <a:latin typeface="+mn-lt"/>
                          <a:ea typeface="Calibri"/>
                          <a:cs typeface="Times New Roman"/>
                        </a:rPr>
                        <a:t> от верхнего левого угла объекта до верхней границы формы</a:t>
                      </a:r>
                      <a:endParaRPr lang="ru-RU" sz="2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0173" marR="50173" marT="25086" marB="2508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D"/>
                    </a:solidFill>
                  </a:tcPr>
                </a:tc>
              </a:tr>
              <a:tr h="329519">
                <a:tc>
                  <a:txBody>
                    <a:bodyPr/>
                    <a:lstStyle/>
                    <a:p>
                      <a:pPr marL="270510" indent="-27051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 smtClean="0">
                          <a:latin typeface="+mn-lt"/>
                          <a:ea typeface="Calibri"/>
                          <a:cs typeface="Times New Roman"/>
                        </a:rPr>
                        <a:t>Left</a:t>
                      </a:r>
                      <a:endParaRPr lang="ru-RU" sz="2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0173" marR="50173" marT="25086" marB="2508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127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>
                          <a:latin typeface="+mn-lt"/>
                          <a:ea typeface="Calibri"/>
                          <a:cs typeface="Times New Roman"/>
                        </a:rPr>
                        <a:t>Расстояние</a:t>
                      </a:r>
                      <a:r>
                        <a:rPr lang="ru-RU" sz="2800" baseline="0" dirty="0" smtClean="0">
                          <a:latin typeface="+mn-lt"/>
                          <a:ea typeface="Calibri"/>
                          <a:cs typeface="Times New Roman"/>
                        </a:rPr>
                        <a:t> от верхнего левого угла объекта до левой границы формы</a:t>
                      </a:r>
                      <a:endParaRPr lang="ru-RU" sz="2800" dirty="0" smtClean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50173" marR="50173" marT="25086" marB="25086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BD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Проект </a:t>
            </a:r>
            <a:r>
              <a:rPr lang="ru-RU" dirty="0" smtClean="0"/>
              <a:t>7 </a:t>
            </a:r>
            <a:r>
              <a:rPr lang="ru-RU" dirty="0" smtClean="0"/>
              <a:t>«В цель!»</a:t>
            </a:r>
          </a:p>
        </p:txBody>
      </p:sp>
      <p:sp>
        <p:nvSpPr>
          <p:cNvPr id="9" name="Текст 8"/>
          <p:cNvSpPr>
            <a:spLocks noGrp="1"/>
          </p:cNvSpPr>
          <p:nvPr>
            <p:ph type="body" sz="half" idx="1"/>
          </p:nvPr>
        </p:nvSpPr>
        <p:spPr>
          <a:xfrm>
            <a:off x="683568" y="1600200"/>
            <a:ext cx="4464496" cy="4530725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Усовершенствуем  проект «Попади в цель!».</a:t>
            </a:r>
          </a:p>
          <a:p>
            <a:pPr marL="0" indent="0">
              <a:buNone/>
            </a:pPr>
            <a:r>
              <a:rPr lang="ru-RU" dirty="0" smtClean="0"/>
              <a:t>     В новом проекте достаточно будет один раз нажать на кнопку, чтобы круг начал двигаться или изменил направление движения.</a:t>
            </a:r>
            <a:endParaRPr lang="ru-RU" dirty="0"/>
          </a:p>
        </p:txBody>
      </p:sp>
      <p:pic>
        <p:nvPicPr>
          <p:cNvPr id="7" name="Содержимое 6" descr="Проект 5-1.jpg">
            <a:hlinkClick r:id="rId2" action="ppaction://hlinkfile"/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850763" y="2132855"/>
            <a:ext cx="4032205" cy="3672409"/>
          </a:xfrm>
        </p:spPr>
      </p:pic>
      <p:sp>
        <p:nvSpPr>
          <p:cNvPr id="29700" name="Oval 4"/>
          <p:cNvSpPr>
            <a:spLocks noChangeArrowheads="1"/>
          </p:cNvSpPr>
          <p:nvPr/>
        </p:nvSpPr>
        <p:spPr bwMode="auto">
          <a:xfrm>
            <a:off x="8172450" y="188913"/>
            <a:ext cx="755650" cy="7921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 dirty="0" smtClean="0">
                <a:solidFill>
                  <a:schemeClr val="hlink"/>
                </a:solidFill>
              </a:rPr>
              <a:t>45</a:t>
            </a:r>
            <a:endParaRPr lang="ru-RU" sz="3200" b="1" dirty="0">
              <a:solidFill>
                <a:schemeClr val="hlink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План работы над проектом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600200"/>
            <a:ext cx="7978775" cy="4530725"/>
          </a:xfrm>
        </p:spPr>
        <p:txBody>
          <a:bodyPr/>
          <a:lstStyle/>
          <a:p>
            <a:pPr marL="0" indent="0" eaLnBrk="1" hangingPunct="1">
              <a:buClr>
                <a:schemeClr val="bg1">
                  <a:lumMod val="25000"/>
                </a:schemeClr>
              </a:buClr>
              <a:buNone/>
              <a:defRPr/>
            </a:pPr>
            <a:r>
              <a:rPr lang="ru-RU" sz="3600" dirty="0" smtClean="0"/>
              <a:t>Создайте на форме проекта  четыре объекта </a:t>
            </a:r>
            <a:r>
              <a:rPr lang="en-US" sz="3600" b="1" dirty="0" smtClean="0"/>
              <a:t>Timer</a:t>
            </a:r>
            <a:r>
              <a:rPr lang="en-US" sz="3600" dirty="0" smtClean="0"/>
              <a:t> </a:t>
            </a:r>
            <a:r>
              <a:rPr lang="ru-RU" sz="3600" dirty="0" smtClean="0"/>
              <a:t>и задайте им имена (свойство </a:t>
            </a:r>
            <a:r>
              <a:rPr lang="en-US" sz="3600" b="1" dirty="0" smtClean="0"/>
              <a:t>Name</a:t>
            </a:r>
            <a:r>
              <a:rPr lang="en-US" sz="3600" dirty="0" smtClean="0"/>
              <a:t>)</a:t>
            </a:r>
            <a:r>
              <a:rPr lang="ru-RU" sz="3600" dirty="0" smtClean="0"/>
              <a:t>: </a:t>
            </a:r>
          </a:p>
          <a:p>
            <a:pPr marL="0" indent="0" eaLnBrk="1" hangingPunct="1">
              <a:buClr>
                <a:schemeClr val="bg1">
                  <a:lumMod val="25000"/>
                </a:schemeClr>
              </a:buClr>
              <a:buNone/>
              <a:defRPr/>
            </a:pPr>
            <a:r>
              <a:rPr lang="en-US" sz="3600" b="1" dirty="0" err="1" smtClean="0"/>
              <a:t>TimerUp</a:t>
            </a:r>
            <a:r>
              <a:rPr lang="en-US" sz="3600" dirty="0" smtClean="0"/>
              <a:t> </a:t>
            </a:r>
            <a:r>
              <a:rPr lang="ru-RU" sz="3600" dirty="0" smtClean="0"/>
              <a:t>(вверх), </a:t>
            </a:r>
          </a:p>
          <a:p>
            <a:pPr marL="0" indent="0" eaLnBrk="1" hangingPunct="1">
              <a:buClr>
                <a:schemeClr val="bg1">
                  <a:lumMod val="25000"/>
                </a:schemeClr>
              </a:buClr>
              <a:buNone/>
              <a:defRPr/>
            </a:pPr>
            <a:r>
              <a:rPr lang="en-US" sz="3600" b="1" dirty="0" err="1" smtClean="0"/>
              <a:t>TimerDown</a:t>
            </a:r>
            <a:r>
              <a:rPr lang="ru-RU" sz="3600" dirty="0" smtClean="0"/>
              <a:t> (вниз), </a:t>
            </a:r>
          </a:p>
          <a:p>
            <a:pPr marL="0" indent="0" eaLnBrk="1" hangingPunct="1">
              <a:buClr>
                <a:schemeClr val="bg1">
                  <a:lumMod val="25000"/>
                </a:schemeClr>
              </a:buClr>
              <a:buNone/>
              <a:defRPr/>
            </a:pPr>
            <a:r>
              <a:rPr lang="en-US" sz="3600" b="1" dirty="0" err="1" smtClean="0"/>
              <a:t>TimerLeft</a:t>
            </a:r>
            <a:r>
              <a:rPr lang="ru-RU" sz="3600" dirty="0" smtClean="0"/>
              <a:t> (влево), </a:t>
            </a:r>
          </a:p>
          <a:p>
            <a:pPr marL="0" indent="0" eaLnBrk="1" hangingPunct="1">
              <a:buClr>
                <a:schemeClr val="bg1">
                  <a:lumMod val="25000"/>
                </a:schemeClr>
              </a:buClr>
              <a:buNone/>
              <a:defRPr/>
            </a:pPr>
            <a:r>
              <a:rPr lang="en-US" sz="3600" b="1" dirty="0" err="1" smtClean="0"/>
              <a:t>TimerRight</a:t>
            </a:r>
            <a:r>
              <a:rPr lang="ru-RU" sz="3600" dirty="0" smtClean="0"/>
              <a:t> (вправо)</a:t>
            </a:r>
            <a:r>
              <a:rPr lang="ru-RU" sz="3600" b="1" dirty="0" smtClean="0"/>
              <a:t>.</a:t>
            </a:r>
            <a:endParaRPr lang="ru-RU" sz="3600" dirty="0" smtClean="0"/>
          </a:p>
        </p:txBody>
      </p:sp>
      <p:sp>
        <p:nvSpPr>
          <p:cNvPr id="4" name="Двенадцатиугольник 3"/>
          <p:cNvSpPr/>
          <p:nvPr/>
        </p:nvSpPr>
        <p:spPr>
          <a:xfrm>
            <a:off x="0" y="1557338"/>
            <a:ext cx="1008063" cy="863600"/>
          </a:xfrm>
          <a:prstGeom prst="dodec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800" b="1" dirty="0"/>
              <a:t>2</a:t>
            </a:r>
          </a:p>
        </p:txBody>
      </p:sp>
      <p:sp>
        <p:nvSpPr>
          <p:cNvPr id="35845" name="Oval 4"/>
          <p:cNvSpPr>
            <a:spLocks noChangeArrowheads="1"/>
          </p:cNvSpPr>
          <p:nvPr/>
        </p:nvSpPr>
        <p:spPr bwMode="auto">
          <a:xfrm>
            <a:off x="8172450" y="188913"/>
            <a:ext cx="755650" cy="7921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 dirty="0" smtClean="0">
                <a:solidFill>
                  <a:schemeClr val="hlink"/>
                </a:solidFill>
              </a:rPr>
              <a:t>47</a:t>
            </a:r>
            <a:endParaRPr lang="ru-RU" sz="3200" b="1" dirty="0">
              <a:solidFill>
                <a:schemeClr val="hlink"/>
              </a:solidFill>
            </a:endParaRPr>
          </a:p>
        </p:txBody>
      </p:sp>
      <p:pic>
        <p:nvPicPr>
          <p:cNvPr id="7" name="Рисунок 6" descr="Tim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64288" y="1052736"/>
            <a:ext cx="1238622" cy="1178689"/>
          </a:xfrm>
          <a:prstGeom prst="rect">
            <a:avLst/>
          </a:prstGeom>
        </p:spPr>
      </p:pic>
      <p:pic>
        <p:nvPicPr>
          <p:cNvPr id="8" name="Рисунок 7" descr="6-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16535" y="3429001"/>
            <a:ext cx="3556759" cy="324036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Переменная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484784"/>
            <a:ext cx="8424936" cy="4530725"/>
          </a:xfrm>
        </p:spPr>
        <p:txBody>
          <a:bodyPr/>
          <a:lstStyle/>
          <a:p>
            <a:pPr marL="0" indent="0">
              <a:buNone/>
            </a:pPr>
            <a:r>
              <a:rPr lang="ru-RU" sz="3200" dirty="0" smtClean="0"/>
              <a:t>При выполнении вычислений, результат которых требуется некоторое время хранить в памяти компьютера, используются переменные.</a:t>
            </a:r>
          </a:p>
          <a:p>
            <a:pPr marL="0" indent="0">
              <a:buNone/>
            </a:pPr>
            <a:r>
              <a:rPr lang="ru-RU" sz="3200" i="1" dirty="0" smtClean="0"/>
              <a:t>Переменная – это область оперативной памяти компьютера, которая может хранить данные во время работы программы.</a:t>
            </a:r>
          </a:p>
          <a:p>
            <a:pPr marL="0" indent="0">
              <a:buNone/>
            </a:pPr>
            <a:r>
              <a:rPr lang="ru-RU" sz="3200" dirty="0" smtClean="0"/>
              <a:t>Переменная имеет имя и значение. Имя переменной называют </a:t>
            </a:r>
            <a:r>
              <a:rPr lang="ru-RU" sz="3200" i="1" dirty="0" smtClean="0"/>
              <a:t>идентификатором</a:t>
            </a:r>
            <a:r>
              <a:rPr lang="ru-RU" sz="3200" dirty="0" smtClean="0"/>
              <a:t>. </a:t>
            </a:r>
            <a:endParaRPr lang="en-US" sz="3200" dirty="0" smtClean="0"/>
          </a:p>
          <a:p>
            <a:pPr marL="0" indent="0">
              <a:buNone/>
            </a:pPr>
            <a:endParaRPr lang="ru-RU" sz="3200" dirty="0" smtClean="0"/>
          </a:p>
          <a:p>
            <a:pPr>
              <a:buNone/>
            </a:pPr>
            <a:endParaRPr lang="ru-RU" sz="3600" dirty="0"/>
          </a:p>
        </p:txBody>
      </p:sp>
      <p:sp>
        <p:nvSpPr>
          <p:cNvPr id="4" name="Oval 4"/>
          <p:cNvSpPr>
            <a:spLocks noChangeArrowheads="1"/>
          </p:cNvSpPr>
          <p:nvPr/>
        </p:nvSpPr>
        <p:spPr bwMode="auto">
          <a:xfrm>
            <a:off x="8172450" y="188913"/>
            <a:ext cx="755650" cy="7921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3200" b="1" dirty="0" smtClean="0">
                <a:solidFill>
                  <a:schemeClr val="hlink"/>
                </a:solidFill>
              </a:rPr>
              <a:t>6</a:t>
            </a:r>
            <a:r>
              <a:rPr lang="ru-RU" sz="3200" b="1" dirty="0" smtClean="0">
                <a:solidFill>
                  <a:schemeClr val="hlink"/>
                </a:solidFill>
              </a:rPr>
              <a:t>3</a:t>
            </a:r>
            <a:endParaRPr lang="ru-RU" sz="3200" b="1" dirty="0">
              <a:solidFill>
                <a:schemeClr val="hlink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3573016"/>
            <a:ext cx="8208912" cy="2016224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Переменная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600200"/>
            <a:ext cx="7978080" cy="4530725"/>
          </a:xfrm>
        </p:spPr>
        <p:txBody>
          <a:bodyPr/>
          <a:lstStyle/>
          <a:p>
            <a:pPr algn="ctr">
              <a:buNone/>
            </a:pPr>
            <a:r>
              <a:rPr lang="ru-RU" sz="3600" b="1" dirty="0" smtClean="0">
                <a:latin typeface="Calibri"/>
                <a:cs typeface="Times New Roman"/>
              </a:rPr>
              <a:t>Правила создания имен идентификаторов:</a:t>
            </a:r>
          </a:p>
          <a:p>
            <a:pPr lvl="0">
              <a:buBlip>
                <a:blip r:embed="rId2"/>
              </a:buBlip>
            </a:pPr>
            <a:r>
              <a:rPr lang="ru-RU" sz="3200" dirty="0" smtClean="0"/>
              <a:t>именем переменной может быть любой набор букв и цифр. На первом месте должна стоять буква. В имени переменной надо использовать латинские буквы;</a:t>
            </a:r>
          </a:p>
          <a:p>
            <a:pPr>
              <a:buNone/>
            </a:pPr>
            <a:endParaRPr lang="ru-RU" sz="3600" dirty="0"/>
          </a:p>
        </p:txBody>
      </p:sp>
      <p:sp>
        <p:nvSpPr>
          <p:cNvPr id="4" name="Oval 4"/>
          <p:cNvSpPr>
            <a:spLocks noChangeArrowheads="1"/>
          </p:cNvSpPr>
          <p:nvPr/>
        </p:nvSpPr>
        <p:spPr bwMode="auto">
          <a:xfrm>
            <a:off x="8172450" y="188913"/>
            <a:ext cx="755650" cy="7921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3200" b="1" dirty="0" smtClean="0">
                <a:solidFill>
                  <a:schemeClr val="hlink"/>
                </a:solidFill>
              </a:rPr>
              <a:t>6</a:t>
            </a:r>
            <a:r>
              <a:rPr lang="ru-RU" sz="3200" b="1" dirty="0" smtClean="0">
                <a:solidFill>
                  <a:schemeClr val="hlink"/>
                </a:solidFill>
              </a:rPr>
              <a:t>4</a:t>
            </a:r>
            <a:endParaRPr lang="ru-RU" sz="3200" b="1" dirty="0">
              <a:solidFill>
                <a:schemeClr val="hlink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Переменная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600200"/>
            <a:ext cx="7978080" cy="4530725"/>
          </a:xfrm>
        </p:spPr>
        <p:txBody>
          <a:bodyPr/>
          <a:lstStyle/>
          <a:p>
            <a:pPr algn="ctr">
              <a:buNone/>
            </a:pPr>
            <a:r>
              <a:rPr lang="ru-RU" sz="3600" b="1" dirty="0" smtClean="0">
                <a:latin typeface="Calibri"/>
                <a:cs typeface="Times New Roman"/>
              </a:rPr>
              <a:t>Правила создания имен идентификаторов:</a:t>
            </a:r>
          </a:p>
          <a:p>
            <a:pPr lvl="0">
              <a:buBlip>
                <a:blip r:embed="rId2"/>
              </a:buBlip>
            </a:pPr>
            <a:r>
              <a:rPr lang="ru-RU" sz="3200" dirty="0" smtClean="0"/>
              <a:t>длина имени не должна превышать 255 символов (букв или цифр);</a:t>
            </a:r>
          </a:p>
          <a:p>
            <a:pPr lvl="0">
              <a:buBlip>
                <a:blip r:embed="rId2"/>
              </a:buBlip>
            </a:pPr>
            <a:r>
              <a:rPr lang="ru-RU" sz="3200" dirty="0" smtClean="0"/>
              <a:t>имя не должно содержать пробелов и специальных символов;</a:t>
            </a:r>
          </a:p>
          <a:p>
            <a:pPr lvl="0">
              <a:buBlip>
                <a:blip r:embed="rId2"/>
              </a:buBlip>
            </a:pPr>
            <a:r>
              <a:rPr lang="ru-RU" sz="3200" dirty="0" smtClean="0"/>
              <a:t>в качестве имени нельзя использовать зарезервированные слова.</a:t>
            </a:r>
          </a:p>
          <a:p>
            <a:pPr>
              <a:buBlip>
                <a:blip r:embed="rId3"/>
              </a:buBlip>
            </a:pPr>
            <a:endParaRPr lang="ru-RU" sz="3600" dirty="0"/>
          </a:p>
        </p:txBody>
      </p:sp>
      <p:sp>
        <p:nvSpPr>
          <p:cNvPr id="4" name="Oval 4"/>
          <p:cNvSpPr>
            <a:spLocks noChangeArrowheads="1"/>
          </p:cNvSpPr>
          <p:nvPr/>
        </p:nvSpPr>
        <p:spPr bwMode="auto">
          <a:xfrm>
            <a:off x="8172450" y="188913"/>
            <a:ext cx="755650" cy="7921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3200" b="1" dirty="0" smtClean="0">
                <a:solidFill>
                  <a:schemeClr val="hlink"/>
                </a:solidFill>
              </a:rPr>
              <a:t>6</a:t>
            </a:r>
            <a:r>
              <a:rPr lang="ru-RU" sz="3200" b="1" dirty="0" smtClean="0">
                <a:solidFill>
                  <a:schemeClr val="hlink"/>
                </a:solidFill>
              </a:rPr>
              <a:t>5</a:t>
            </a:r>
            <a:endParaRPr lang="ru-RU" sz="3200" b="1" dirty="0">
              <a:solidFill>
                <a:schemeClr val="hlink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/>
          <p:cNvSpPr>
            <a:spLocks noGrp="1"/>
          </p:cNvSpPr>
          <p:nvPr>
            <p:ph type="title"/>
          </p:nvPr>
        </p:nvSpPr>
        <p:spPr>
          <a:xfrm>
            <a:off x="914400" y="116632"/>
            <a:ext cx="7772400" cy="1143000"/>
          </a:xfrm>
        </p:spPr>
        <p:txBody>
          <a:bodyPr/>
          <a:lstStyle/>
          <a:p>
            <a:pPr eaLnBrk="1" hangingPunct="1"/>
            <a:r>
              <a:rPr lang="ru-RU" dirty="0" smtClean="0"/>
              <a:t>Проект 7 «Мини-мультфильм "Утро в лесу"»</a:t>
            </a:r>
          </a:p>
        </p:txBody>
      </p:sp>
      <p:sp>
        <p:nvSpPr>
          <p:cNvPr id="28675" name="Oval 4"/>
          <p:cNvSpPr>
            <a:spLocks noChangeArrowheads="1"/>
          </p:cNvSpPr>
          <p:nvPr/>
        </p:nvSpPr>
        <p:spPr bwMode="auto">
          <a:xfrm>
            <a:off x="8172450" y="188913"/>
            <a:ext cx="755650" cy="7921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 dirty="0" smtClean="0">
                <a:solidFill>
                  <a:schemeClr val="hlink"/>
                </a:solidFill>
              </a:rPr>
              <a:t>4</a:t>
            </a:r>
            <a:endParaRPr lang="ru-RU" sz="3200" b="1" dirty="0">
              <a:solidFill>
                <a:schemeClr val="hlink"/>
              </a:solidFill>
            </a:endParaRPr>
          </a:p>
        </p:txBody>
      </p:sp>
      <p:pic>
        <p:nvPicPr>
          <p:cNvPr id="6" name="Рисунок 5" descr="В лесу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1700809"/>
            <a:ext cx="8251507" cy="5157192"/>
          </a:xfrm>
          <a:prstGeom prst="rect">
            <a:avLst/>
          </a:prstGeom>
        </p:spPr>
      </p:pic>
      <p:pic>
        <p:nvPicPr>
          <p:cNvPr id="7" name="Рисунок 6" descr="В лесу2.jpg">
            <a:hlinkClick r:id="rId3" action="ppaction://hlinkfile"/>
          </p:cNvPr>
          <p:cNvPicPr>
            <a:picLocks noChangeAspect="1"/>
          </p:cNvPicPr>
          <p:nvPr/>
        </p:nvPicPr>
        <p:blipFill>
          <a:blip r:embed="rId4" cstate="print"/>
          <a:srcRect b="4847"/>
          <a:stretch>
            <a:fillRect/>
          </a:stretch>
        </p:blipFill>
        <p:spPr>
          <a:xfrm>
            <a:off x="0" y="1419992"/>
            <a:ext cx="9144000" cy="54380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Рисунок 34" descr="В лесу_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35697" y="1608189"/>
            <a:ext cx="6120679" cy="455711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Проект </a:t>
            </a:r>
            <a:r>
              <a:rPr lang="ru-RU" dirty="0" smtClean="0"/>
              <a:t>8 </a:t>
            </a:r>
            <a:r>
              <a:rPr lang="ru-RU" dirty="0" smtClean="0"/>
              <a:t>«Мини-мультфильм "Утро в лесу"»</a:t>
            </a:r>
            <a:endParaRPr lang="ru-RU" dirty="0"/>
          </a:p>
        </p:txBody>
      </p:sp>
      <p:sp>
        <p:nvSpPr>
          <p:cNvPr id="5" name="Правая фигурная скобка 4"/>
          <p:cNvSpPr/>
          <p:nvPr/>
        </p:nvSpPr>
        <p:spPr>
          <a:xfrm rot="16200000">
            <a:off x="4445696" y="-909160"/>
            <a:ext cx="288000" cy="5508000"/>
          </a:xfrm>
          <a:prstGeom prst="rightBrac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авая фигурная скобка 5"/>
          <p:cNvSpPr/>
          <p:nvPr/>
        </p:nvSpPr>
        <p:spPr>
          <a:xfrm rot="5400000">
            <a:off x="4824028" y="3969060"/>
            <a:ext cx="288032" cy="1368152"/>
          </a:xfrm>
          <a:prstGeom prst="rightBrac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Shape 7"/>
          <p:cNvCxnSpPr>
            <a:stCxn id="5" idx="1"/>
          </p:cNvCxnSpPr>
          <p:nvPr/>
        </p:nvCxnSpPr>
        <p:spPr>
          <a:xfrm rot="5400000">
            <a:off x="2636648" y="35792"/>
            <a:ext cx="288000" cy="3618096"/>
          </a:xfrm>
          <a:prstGeom prst="bentConnector4">
            <a:avLst>
              <a:gd name="adj1" fmla="val -49233"/>
              <a:gd name="adj2" fmla="val 100937"/>
            </a:avLst>
          </a:prstGeom>
          <a:ln w="28575">
            <a:solidFill>
              <a:schemeClr val="bg1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07504" y="2132856"/>
            <a:ext cx="1584176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dirty="0" smtClean="0"/>
              <a:t>Массив объектов </a:t>
            </a:r>
            <a:r>
              <a:rPr lang="en-US" sz="2500" b="1" dirty="0" err="1" smtClean="0"/>
              <a:t>ImgSun</a:t>
            </a:r>
            <a:r>
              <a:rPr lang="ru-RU" sz="2500" dirty="0" smtClean="0"/>
              <a:t> </a:t>
            </a:r>
            <a:endParaRPr lang="ru-RU" sz="2500" dirty="0"/>
          </a:p>
        </p:txBody>
      </p:sp>
      <p:cxnSp>
        <p:nvCxnSpPr>
          <p:cNvPr id="17" name="Shape 16"/>
          <p:cNvCxnSpPr/>
          <p:nvPr/>
        </p:nvCxnSpPr>
        <p:spPr>
          <a:xfrm rot="5400000">
            <a:off x="3716752" y="5292360"/>
            <a:ext cx="1800200" cy="665768"/>
          </a:xfrm>
          <a:prstGeom prst="bentConnector3">
            <a:avLst>
              <a:gd name="adj1" fmla="val 100794"/>
            </a:avLst>
          </a:prstGeom>
          <a:ln w="28575">
            <a:solidFill>
              <a:schemeClr val="bg1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475656" y="6023610"/>
            <a:ext cx="273630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dirty="0" smtClean="0"/>
              <a:t>Массив объектов </a:t>
            </a:r>
            <a:r>
              <a:rPr lang="en-US" sz="2500" b="1" dirty="0" err="1" smtClean="0"/>
              <a:t>ImgBird</a:t>
            </a:r>
            <a:endParaRPr lang="ru-RU" sz="2500" b="1" dirty="0"/>
          </a:p>
        </p:txBody>
      </p:sp>
      <p:cxnSp>
        <p:nvCxnSpPr>
          <p:cNvPr id="24" name="Shape 16"/>
          <p:cNvCxnSpPr/>
          <p:nvPr/>
        </p:nvCxnSpPr>
        <p:spPr>
          <a:xfrm rot="10800000" flipV="1">
            <a:off x="827584" y="5085184"/>
            <a:ext cx="1224136" cy="288032"/>
          </a:xfrm>
          <a:prstGeom prst="bentConnector3">
            <a:avLst>
              <a:gd name="adj1" fmla="val 99168"/>
            </a:avLst>
          </a:prstGeom>
          <a:ln w="28575">
            <a:solidFill>
              <a:schemeClr val="bg1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179512" y="5445224"/>
            <a:ext cx="1512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ImgBird1</a:t>
            </a:r>
            <a:endParaRPr lang="ru-RU" sz="2400" b="1" dirty="0"/>
          </a:p>
        </p:txBody>
      </p:sp>
      <p:cxnSp>
        <p:nvCxnSpPr>
          <p:cNvPr id="29" name="Shape 16"/>
          <p:cNvCxnSpPr/>
          <p:nvPr/>
        </p:nvCxnSpPr>
        <p:spPr>
          <a:xfrm>
            <a:off x="7596336" y="4941168"/>
            <a:ext cx="1008112" cy="288032"/>
          </a:xfrm>
          <a:prstGeom prst="bentConnector3">
            <a:avLst>
              <a:gd name="adj1" fmla="val 100519"/>
            </a:avLst>
          </a:prstGeom>
          <a:ln w="28575">
            <a:solidFill>
              <a:schemeClr val="bg1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7884368" y="5301208"/>
            <a:ext cx="12596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/>
              <a:t>PicSun</a:t>
            </a:r>
            <a:endParaRPr lang="ru-RU" sz="2400" b="1" dirty="0"/>
          </a:p>
        </p:txBody>
      </p:sp>
      <p:sp>
        <p:nvSpPr>
          <p:cNvPr id="34" name="Oval 4"/>
          <p:cNvSpPr>
            <a:spLocks noChangeArrowheads="1"/>
          </p:cNvSpPr>
          <p:nvPr/>
        </p:nvSpPr>
        <p:spPr bwMode="auto">
          <a:xfrm>
            <a:off x="8172450" y="188913"/>
            <a:ext cx="755650" cy="7921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 dirty="0" smtClean="0">
                <a:solidFill>
                  <a:schemeClr val="hlink"/>
                </a:solidFill>
              </a:rPr>
              <a:t>6</a:t>
            </a:r>
            <a:endParaRPr lang="ru-RU" sz="3200" b="1" dirty="0">
              <a:solidFill>
                <a:schemeClr val="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 smtClean="0"/>
              <a:t>Свойство </a:t>
            </a:r>
            <a:r>
              <a:rPr lang="en-US" sz="4400" b="1" dirty="0" smtClean="0"/>
              <a:t>Picture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1600200"/>
            <a:ext cx="8136904" cy="4530725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Нарисовать рисунок можно в любом графическом редакторе. Воспользуемся графическим редактором </a:t>
            </a:r>
            <a:r>
              <a:rPr lang="en-US" b="1" dirty="0" smtClean="0"/>
              <a:t>Paint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9353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3" y="2938934"/>
            <a:ext cx="3024336" cy="3919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354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2891323"/>
            <a:ext cx="4427918" cy="39666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Овал 6"/>
          <p:cNvSpPr/>
          <p:nvPr/>
        </p:nvSpPr>
        <p:spPr>
          <a:xfrm>
            <a:off x="1763688" y="4941168"/>
            <a:ext cx="1872208" cy="360040"/>
          </a:xfrm>
          <a:prstGeom prst="ellipse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5292080" y="5733256"/>
            <a:ext cx="1368152" cy="288032"/>
          </a:xfrm>
          <a:prstGeom prst="ellipse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7308304" y="5733256"/>
            <a:ext cx="1368152" cy="288032"/>
          </a:xfrm>
          <a:prstGeom prst="ellipse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4644008" y="5157192"/>
            <a:ext cx="1368152" cy="288032"/>
          </a:xfrm>
          <a:prstGeom prst="ellipse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Oval 4"/>
          <p:cNvSpPr>
            <a:spLocks noChangeArrowheads="1"/>
          </p:cNvSpPr>
          <p:nvPr/>
        </p:nvSpPr>
        <p:spPr bwMode="auto">
          <a:xfrm>
            <a:off x="8172450" y="188913"/>
            <a:ext cx="755650" cy="7921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 dirty="0" smtClean="0">
                <a:solidFill>
                  <a:schemeClr val="hlink"/>
                </a:solidFill>
              </a:rPr>
              <a:t>10</a:t>
            </a:r>
            <a:endParaRPr lang="ru-RU" sz="3200" b="1" dirty="0">
              <a:solidFill>
                <a:schemeClr val="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60350"/>
            <a:ext cx="8291513" cy="1143000"/>
          </a:xfrm>
        </p:spPr>
        <p:txBody>
          <a:bodyPr/>
          <a:lstStyle/>
          <a:p>
            <a:pPr eaLnBrk="1" hangingPunct="1"/>
            <a:r>
              <a:rPr lang="en-US" sz="3800" b="1" smtClean="0">
                <a:solidFill>
                  <a:schemeClr val="hlink"/>
                </a:solidFill>
              </a:rPr>
              <a:t>Visual Basic</a:t>
            </a:r>
            <a:r>
              <a:rPr lang="ru-RU" sz="3800" b="1" smtClean="0">
                <a:solidFill>
                  <a:schemeClr val="hlink"/>
                </a:solidFill>
              </a:rPr>
              <a:t> – среда проектирования </a:t>
            </a:r>
            <a:r>
              <a:rPr lang="en-US" sz="3800" b="1" smtClean="0">
                <a:solidFill>
                  <a:schemeClr val="hlink"/>
                </a:solidFill>
              </a:rPr>
              <a:t>Windows</a:t>
            </a:r>
            <a:r>
              <a:rPr lang="ru-RU" sz="3800" b="1" smtClean="0">
                <a:solidFill>
                  <a:schemeClr val="hlink"/>
                </a:solidFill>
              </a:rPr>
              <a:t>-приложений. 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600200"/>
            <a:ext cx="8281987" cy="5257800"/>
          </a:xfrm>
        </p:spPr>
        <p:txBody>
          <a:bodyPr/>
          <a:lstStyle/>
          <a:p>
            <a:pPr marL="533400" indent="-533400" algn="just" eaLnBrk="1" hangingPunct="1">
              <a:buFont typeface="Wingdings" pitchFamily="2" charset="2"/>
              <a:buNone/>
            </a:pPr>
            <a:r>
              <a:rPr lang="ru-RU" smtClean="0">
                <a:latin typeface="Times New Roman" pitchFamily="18" charset="0"/>
              </a:rPr>
              <a:t>Процесс создания </a:t>
            </a:r>
            <a:r>
              <a:rPr lang="en-US" smtClean="0">
                <a:latin typeface="Times New Roman" pitchFamily="18" charset="0"/>
              </a:rPr>
              <a:t>Windows</a:t>
            </a:r>
            <a:r>
              <a:rPr lang="ru-RU" smtClean="0">
                <a:latin typeface="Times New Roman" pitchFamily="18" charset="0"/>
              </a:rPr>
              <a:t>-приложения состоит из 5 этапов:</a:t>
            </a:r>
          </a:p>
          <a:p>
            <a:pPr marL="533400" indent="-533400" algn="just" eaLnBrk="1" hangingPunct="1">
              <a:buClr>
                <a:srgbClr val="800000"/>
              </a:buClr>
              <a:buSzPct val="115000"/>
              <a:buFont typeface="Wingdings" pitchFamily="2" charset="2"/>
              <a:buAutoNum type="arabicPeriod"/>
            </a:pPr>
            <a:r>
              <a:rPr lang="ru-RU" smtClean="0">
                <a:latin typeface="Times New Roman" pitchFamily="18" charset="0"/>
              </a:rPr>
              <a:t>Постановка задачи.</a:t>
            </a:r>
          </a:p>
          <a:p>
            <a:pPr marL="533400" indent="-533400" algn="just" eaLnBrk="1" hangingPunct="1">
              <a:buClr>
                <a:srgbClr val="800000"/>
              </a:buClr>
              <a:buSzPct val="115000"/>
              <a:buFont typeface="Wingdings" pitchFamily="2" charset="2"/>
              <a:buAutoNum type="arabicPeriod"/>
            </a:pPr>
            <a:r>
              <a:rPr lang="ru-RU" smtClean="0">
                <a:latin typeface="Times New Roman" pitchFamily="18" charset="0"/>
              </a:rPr>
              <a:t>Разработка интерфейса – создание экранной формы (окна приложения) со всеми находящимися  на этой форме объектами и свойствами этих объектов.</a:t>
            </a:r>
          </a:p>
          <a:p>
            <a:pPr marL="533400" indent="-533400" algn="just" eaLnBrk="1" hangingPunct="1">
              <a:buClr>
                <a:srgbClr val="800000"/>
              </a:buClr>
              <a:buSzPct val="115000"/>
              <a:buFont typeface="Wingdings" pitchFamily="2" charset="2"/>
              <a:buAutoNum type="arabicPeriod"/>
            </a:pPr>
            <a:r>
              <a:rPr lang="ru-RU" smtClean="0">
                <a:latin typeface="Times New Roman" pitchFamily="18" charset="0"/>
              </a:rPr>
              <a:t>Программирование.</a:t>
            </a:r>
          </a:p>
          <a:p>
            <a:pPr marL="533400" indent="-533400" algn="just" eaLnBrk="1" hangingPunct="1">
              <a:buClr>
                <a:srgbClr val="800000"/>
              </a:buClr>
              <a:buSzPct val="115000"/>
              <a:buFont typeface="Wingdings" pitchFamily="2" charset="2"/>
              <a:buAutoNum type="arabicPeriod"/>
            </a:pPr>
            <a:r>
              <a:rPr lang="ru-RU" smtClean="0">
                <a:latin typeface="Times New Roman" pitchFamily="18" charset="0"/>
              </a:rPr>
              <a:t>Отладка программ.</a:t>
            </a:r>
          </a:p>
          <a:p>
            <a:pPr marL="533400" indent="-533400" algn="just" eaLnBrk="1" hangingPunct="1">
              <a:buClr>
                <a:srgbClr val="800000"/>
              </a:buClr>
              <a:buSzPct val="115000"/>
              <a:buFont typeface="Wingdings" pitchFamily="2" charset="2"/>
              <a:buAutoNum type="arabicPeriod"/>
            </a:pPr>
            <a:r>
              <a:rPr lang="ru-RU" smtClean="0">
                <a:latin typeface="Times New Roman" pitchFamily="18" charset="0"/>
              </a:rPr>
              <a:t>Сохранение проекта</a:t>
            </a:r>
            <a:r>
              <a:rPr lang="en-US" smtClean="0">
                <a:latin typeface="Times New Roman" pitchFamily="18" charset="0"/>
              </a:rPr>
              <a:t>.</a:t>
            </a:r>
            <a:endParaRPr lang="ru-RU" smtClean="0">
              <a:latin typeface="Times New Roman" pitchFamily="18" charset="0"/>
            </a:endParaRPr>
          </a:p>
        </p:txBody>
      </p:sp>
      <p:sp>
        <p:nvSpPr>
          <p:cNvPr id="10244" name="Oval 4"/>
          <p:cNvSpPr>
            <a:spLocks noChangeArrowheads="1"/>
          </p:cNvSpPr>
          <p:nvPr/>
        </p:nvSpPr>
        <p:spPr bwMode="auto">
          <a:xfrm>
            <a:off x="8172450" y="188913"/>
            <a:ext cx="755650" cy="7921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3200" b="1">
                <a:solidFill>
                  <a:schemeClr val="hlink"/>
                </a:solidFill>
              </a:rPr>
              <a:t>8</a:t>
            </a:r>
            <a:endParaRPr lang="ru-RU" sz="3200" b="1">
              <a:solidFill>
                <a:schemeClr val="hlink"/>
              </a:solidFill>
            </a:endParaRPr>
          </a:p>
        </p:txBody>
      </p:sp>
      <p:sp>
        <p:nvSpPr>
          <p:cNvPr id="10245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649287" cy="692150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57808"/>
            <a:ext cx="7772400" cy="1143000"/>
          </a:xfrm>
        </p:spPr>
        <p:txBody>
          <a:bodyPr/>
          <a:lstStyle/>
          <a:p>
            <a:r>
              <a:rPr lang="ru-RU" dirty="0" smtClean="0"/>
              <a:t>Создание кадров анимации в графическом редакторе, встроенном в </a:t>
            </a:r>
            <a:r>
              <a:rPr lang="en-US" dirty="0" smtClean="0"/>
              <a:t>MS Word</a:t>
            </a:r>
            <a:endParaRPr lang="ru-RU" dirty="0"/>
          </a:p>
        </p:txBody>
      </p:sp>
      <p:pic>
        <p:nvPicPr>
          <p:cNvPr id="4" name="Содержимое 3" descr="Формат автофигуры_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35696" y="2133600"/>
            <a:ext cx="5981842" cy="4535760"/>
          </a:xfrm>
        </p:spPr>
      </p:pic>
      <p:sp>
        <p:nvSpPr>
          <p:cNvPr id="5" name="Овал 4"/>
          <p:cNvSpPr/>
          <p:nvPr/>
        </p:nvSpPr>
        <p:spPr>
          <a:xfrm>
            <a:off x="3563888" y="4941168"/>
            <a:ext cx="1440160" cy="28803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Oval 4"/>
          <p:cNvSpPr>
            <a:spLocks noChangeArrowheads="1"/>
          </p:cNvSpPr>
          <p:nvPr/>
        </p:nvSpPr>
        <p:spPr bwMode="auto">
          <a:xfrm>
            <a:off x="8172450" y="188913"/>
            <a:ext cx="755650" cy="7921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3200" b="1" dirty="0" smtClean="0">
                <a:solidFill>
                  <a:schemeClr val="hlink"/>
                </a:solidFill>
              </a:rPr>
              <a:t>1</a:t>
            </a:r>
            <a:r>
              <a:rPr lang="ru-RU" sz="3200" b="1" dirty="0" smtClean="0">
                <a:solidFill>
                  <a:schemeClr val="hlink"/>
                </a:solidFill>
              </a:rPr>
              <a:t>9</a:t>
            </a:r>
            <a:endParaRPr lang="ru-RU" sz="3200" b="1" dirty="0">
              <a:solidFill>
                <a:schemeClr val="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План работы над проектом</a:t>
            </a:r>
          </a:p>
        </p:txBody>
      </p:sp>
      <p:sp>
        <p:nvSpPr>
          <p:cNvPr id="36867" name="Содержимое 2"/>
          <p:cNvSpPr>
            <a:spLocks noGrp="1"/>
          </p:cNvSpPr>
          <p:nvPr>
            <p:ph idx="1"/>
          </p:nvPr>
        </p:nvSpPr>
        <p:spPr>
          <a:xfrm>
            <a:off x="914400" y="1412875"/>
            <a:ext cx="7772400" cy="4530725"/>
          </a:xfrm>
        </p:spPr>
        <p:txBody>
          <a:bodyPr/>
          <a:lstStyle/>
          <a:p>
            <a:pPr marL="0" indent="0">
              <a:buNone/>
            </a:pPr>
            <a:r>
              <a:rPr lang="ru-RU" sz="3000" dirty="0" smtClean="0"/>
              <a:t>Создайте массив объектов </a:t>
            </a:r>
            <a:r>
              <a:rPr lang="en-US" sz="3000" b="1" dirty="0" err="1" smtClean="0"/>
              <a:t>ImgBird</a:t>
            </a:r>
            <a:r>
              <a:rPr lang="ru-RU" sz="3000" dirty="0" smtClean="0"/>
              <a:t>  и поместите туда рисунки</a:t>
            </a:r>
            <a:r>
              <a:rPr lang="en-US" sz="3000" dirty="0" smtClean="0"/>
              <a:t> </a:t>
            </a:r>
            <a:r>
              <a:rPr lang="ru-RU" sz="3000" dirty="0" smtClean="0"/>
              <a:t>птички.</a:t>
            </a:r>
          </a:p>
          <a:p>
            <a:pPr marL="0" indent="0">
              <a:buNone/>
            </a:pPr>
            <a:r>
              <a:rPr lang="ru-RU" sz="3000" dirty="0" smtClean="0"/>
              <a:t>Если у вас есть анимационная программа, откройте в ней файл </a:t>
            </a:r>
            <a:r>
              <a:rPr lang="en-US" sz="3000" dirty="0" smtClean="0"/>
              <a:t>gif-</a:t>
            </a:r>
            <a:r>
              <a:rPr lang="ru-RU" sz="3000" dirty="0" smtClean="0"/>
              <a:t>анимации и выполните команду Файл </a:t>
            </a:r>
            <a:r>
              <a:rPr lang="ru-RU" sz="3000" dirty="0" smtClean="0">
                <a:sym typeface="Symbol"/>
              </a:rPr>
              <a:t> Экспорт…</a:t>
            </a:r>
          </a:p>
          <a:p>
            <a:pPr marL="0" indent="0">
              <a:buNone/>
            </a:pPr>
            <a:r>
              <a:rPr lang="ru-RU" sz="3000" dirty="0" smtClean="0">
                <a:sym typeface="Symbol"/>
              </a:rPr>
              <a:t>Можно попробовать получить кадры в режиме </a:t>
            </a:r>
            <a:r>
              <a:rPr lang="en-US" sz="3000" dirty="0" smtClean="0">
                <a:sym typeface="Symbol"/>
              </a:rPr>
              <a:t>on</a:t>
            </a:r>
            <a:r>
              <a:rPr lang="ru-RU" sz="3000" dirty="0" smtClean="0">
                <a:sym typeface="Symbol"/>
              </a:rPr>
              <a:t>-</a:t>
            </a:r>
            <a:r>
              <a:rPr lang="en-US" sz="3000" dirty="0" err="1" smtClean="0">
                <a:sym typeface="Symbol"/>
              </a:rPr>
              <a:t>lin</a:t>
            </a:r>
            <a:r>
              <a:rPr lang="ru-RU" sz="3000" dirty="0" smtClean="0">
                <a:sym typeface="Symbol"/>
              </a:rPr>
              <a:t>е.</a:t>
            </a:r>
          </a:p>
          <a:p>
            <a:pPr marL="0" indent="0">
              <a:buNone/>
            </a:pPr>
            <a:r>
              <a:rPr lang="ru-RU" sz="3000" dirty="0" smtClean="0">
                <a:sym typeface="Symbol"/>
              </a:rPr>
              <a:t>Можно попробовать нарисовать птичку в графическом редакторе, записывая каждый кадр в отдельный файл.</a:t>
            </a:r>
            <a:endParaRPr lang="ru-RU" sz="3000" dirty="0" smtClean="0"/>
          </a:p>
        </p:txBody>
      </p:sp>
      <p:sp>
        <p:nvSpPr>
          <p:cNvPr id="6" name="Двенадцатиугольник 5"/>
          <p:cNvSpPr/>
          <p:nvPr/>
        </p:nvSpPr>
        <p:spPr>
          <a:xfrm>
            <a:off x="0" y="1557338"/>
            <a:ext cx="1008063" cy="863600"/>
          </a:xfrm>
          <a:prstGeom prst="dodec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800" b="1" dirty="0"/>
              <a:t>3</a:t>
            </a:r>
          </a:p>
        </p:txBody>
      </p:sp>
      <p:sp>
        <p:nvSpPr>
          <p:cNvPr id="36869" name="Oval 4"/>
          <p:cNvSpPr>
            <a:spLocks noChangeArrowheads="1"/>
          </p:cNvSpPr>
          <p:nvPr/>
        </p:nvSpPr>
        <p:spPr bwMode="auto">
          <a:xfrm>
            <a:off x="8172450" y="188913"/>
            <a:ext cx="755650" cy="7921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3200" b="1" dirty="0" smtClean="0">
                <a:solidFill>
                  <a:schemeClr val="hlink"/>
                </a:solidFill>
              </a:rPr>
              <a:t>20</a:t>
            </a:r>
            <a:endParaRPr lang="ru-RU" sz="3200" b="1" dirty="0">
              <a:solidFill>
                <a:schemeClr val="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4000" u="sng" dirty="0" smtClean="0">
                <a:hlinkClick r:id="rId2"/>
              </a:rPr>
              <a:t>http://picasion.com/ru/get-frames/</a:t>
            </a:r>
            <a:endParaRPr lang="ru-RU" sz="4000" dirty="0" smtClean="0"/>
          </a:p>
          <a:p>
            <a:pPr marL="0" indent="0">
              <a:buNone/>
            </a:pPr>
            <a:r>
              <a:rPr lang="ru-RU" sz="3200" dirty="0" smtClean="0"/>
              <a:t>Сайт, на котором можно разделить </a:t>
            </a:r>
            <a:r>
              <a:rPr lang="ru-RU" sz="3200" dirty="0" err="1" smtClean="0"/>
              <a:t>анимашку</a:t>
            </a:r>
            <a:r>
              <a:rPr lang="ru-RU" sz="3200" dirty="0" smtClean="0"/>
              <a:t> на кадры</a:t>
            </a:r>
          </a:p>
          <a:p>
            <a:pPr>
              <a:buNone/>
            </a:pPr>
            <a:endParaRPr lang="ru-RU" sz="3200" dirty="0"/>
          </a:p>
        </p:txBody>
      </p:sp>
      <p:sp>
        <p:nvSpPr>
          <p:cNvPr id="4" name="Oval 4"/>
          <p:cNvSpPr>
            <a:spLocks noChangeArrowheads="1"/>
          </p:cNvSpPr>
          <p:nvPr/>
        </p:nvSpPr>
        <p:spPr bwMode="auto">
          <a:xfrm>
            <a:off x="8172450" y="188913"/>
            <a:ext cx="755650" cy="7921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3200" b="1" dirty="0" smtClean="0">
                <a:solidFill>
                  <a:schemeClr val="hlink"/>
                </a:solidFill>
              </a:rPr>
              <a:t>21</a:t>
            </a:r>
            <a:endParaRPr lang="ru-RU" sz="3200" b="1" dirty="0">
              <a:solidFill>
                <a:schemeClr val="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/>
          <p:cNvSpPr>
            <a:spLocks noGrp="1"/>
          </p:cNvSpPr>
          <p:nvPr>
            <p:ph type="title"/>
          </p:nvPr>
        </p:nvSpPr>
        <p:spPr>
          <a:xfrm>
            <a:off x="914400" y="116632"/>
            <a:ext cx="7772400" cy="1143000"/>
          </a:xfrm>
        </p:spPr>
        <p:txBody>
          <a:bodyPr/>
          <a:lstStyle/>
          <a:p>
            <a:pPr eaLnBrk="1" hangingPunct="1"/>
            <a:r>
              <a:rPr lang="ru-RU" dirty="0" smtClean="0"/>
              <a:t>Проект </a:t>
            </a:r>
            <a:r>
              <a:rPr lang="ru-RU" dirty="0" smtClean="0"/>
              <a:t>9 </a:t>
            </a:r>
            <a:r>
              <a:rPr lang="ru-RU" dirty="0" smtClean="0"/>
              <a:t>«Составь слово»</a:t>
            </a:r>
          </a:p>
        </p:txBody>
      </p:sp>
      <p:sp>
        <p:nvSpPr>
          <p:cNvPr id="28675" name="Oval 4"/>
          <p:cNvSpPr>
            <a:spLocks noChangeArrowheads="1"/>
          </p:cNvSpPr>
          <p:nvPr/>
        </p:nvSpPr>
        <p:spPr bwMode="auto">
          <a:xfrm>
            <a:off x="8172450" y="188913"/>
            <a:ext cx="755650" cy="7921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 dirty="0" smtClean="0">
                <a:solidFill>
                  <a:schemeClr val="hlink"/>
                </a:solidFill>
              </a:rPr>
              <a:t>4</a:t>
            </a:r>
            <a:endParaRPr lang="ru-RU" sz="3200" b="1" dirty="0">
              <a:solidFill>
                <a:schemeClr val="hlink"/>
              </a:solidFill>
            </a:endParaRPr>
          </a:p>
        </p:txBody>
      </p:sp>
      <p:pic>
        <p:nvPicPr>
          <p:cNvPr id="8" name="Рисунок 7" descr="Проект 8-1.jpg">
            <a:hlinkClick r:id="rId2" action="ppaction://hlinkfile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43608" y="1772816"/>
            <a:ext cx="7735076" cy="48245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Проект 8 «Составь слово»</a:t>
            </a:r>
          </a:p>
        </p:txBody>
      </p:sp>
      <p:sp>
        <p:nvSpPr>
          <p:cNvPr id="29700" name="Oval 4"/>
          <p:cNvSpPr>
            <a:spLocks noChangeArrowheads="1"/>
          </p:cNvSpPr>
          <p:nvPr/>
        </p:nvSpPr>
        <p:spPr bwMode="auto">
          <a:xfrm>
            <a:off x="8172450" y="188913"/>
            <a:ext cx="755650" cy="7921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 dirty="0" smtClean="0">
                <a:solidFill>
                  <a:schemeClr val="hlink"/>
                </a:solidFill>
              </a:rPr>
              <a:t>5</a:t>
            </a:r>
            <a:endParaRPr lang="ru-RU" sz="3200" b="1" dirty="0">
              <a:solidFill>
                <a:schemeClr val="hlink"/>
              </a:solidFill>
            </a:endParaRPr>
          </a:p>
        </p:txBody>
      </p:sp>
      <p:pic>
        <p:nvPicPr>
          <p:cNvPr id="7" name="Содержимое 6" descr="Проект 8-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1772816"/>
            <a:ext cx="7632848" cy="4760775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Проект </a:t>
            </a:r>
            <a:r>
              <a:rPr lang="ru-RU" dirty="0" smtClean="0"/>
              <a:t>9 </a:t>
            </a:r>
            <a:r>
              <a:rPr lang="ru-RU" dirty="0" smtClean="0"/>
              <a:t>«Составь слово»</a:t>
            </a:r>
            <a:endParaRPr lang="ru-RU" dirty="0"/>
          </a:p>
        </p:txBody>
      </p:sp>
      <p:sp>
        <p:nvSpPr>
          <p:cNvPr id="34" name="Oval 4"/>
          <p:cNvSpPr>
            <a:spLocks noChangeArrowheads="1"/>
          </p:cNvSpPr>
          <p:nvPr/>
        </p:nvSpPr>
        <p:spPr bwMode="auto">
          <a:xfrm>
            <a:off x="8172450" y="188913"/>
            <a:ext cx="755650" cy="7921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 dirty="0" smtClean="0">
                <a:solidFill>
                  <a:schemeClr val="hlink"/>
                </a:solidFill>
              </a:rPr>
              <a:t>6</a:t>
            </a:r>
            <a:endParaRPr lang="ru-RU" sz="3200" b="1" dirty="0">
              <a:solidFill>
                <a:schemeClr val="hlink"/>
              </a:solidFill>
            </a:endParaRPr>
          </a:p>
        </p:txBody>
      </p:sp>
      <p:pic>
        <p:nvPicPr>
          <p:cNvPr id="15" name="Рисунок 14" descr="Проект 8-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772816"/>
            <a:ext cx="4683651" cy="3168352"/>
          </a:xfrm>
          <a:prstGeom prst="rect">
            <a:avLst/>
          </a:prstGeom>
        </p:spPr>
      </p:pic>
      <p:pic>
        <p:nvPicPr>
          <p:cNvPr id="18" name="Рисунок 17" descr="Проект 8-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94383" y="3284984"/>
            <a:ext cx="4749617" cy="321297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План работы над проектом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600200"/>
            <a:ext cx="7906072" cy="4530725"/>
          </a:xfrm>
        </p:spPr>
        <p:txBody>
          <a:bodyPr/>
          <a:lstStyle/>
          <a:p>
            <a:pPr marL="0" indent="0" eaLnBrk="1" hangingPunct="1">
              <a:buClr>
                <a:schemeClr val="bg1">
                  <a:lumMod val="25000"/>
                </a:schemeClr>
              </a:buClr>
              <a:buNone/>
              <a:defRPr/>
            </a:pPr>
            <a:r>
              <a:rPr lang="ru-RU" sz="3200" i="1" dirty="0" smtClean="0"/>
              <a:t>Первый этап.</a:t>
            </a:r>
          </a:p>
          <a:p>
            <a:pPr marL="0" indent="0" eaLnBrk="1" hangingPunct="1">
              <a:buClr>
                <a:schemeClr val="bg1">
                  <a:lumMod val="25000"/>
                </a:schemeClr>
              </a:buClr>
              <a:buNone/>
              <a:defRPr/>
            </a:pPr>
            <a:r>
              <a:rPr lang="ru-RU" sz="3200" dirty="0" smtClean="0"/>
              <a:t>Знакомство с новыми объектами </a:t>
            </a:r>
            <a:r>
              <a:rPr lang="en-US" sz="3200" dirty="0" smtClean="0"/>
              <a:t> </a:t>
            </a:r>
            <a:r>
              <a:rPr lang="en-US" sz="3200" b="1" dirty="0" err="1" smtClean="0"/>
              <a:t>OptionButton</a:t>
            </a:r>
            <a:r>
              <a:rPr lang="ru-RU" sz="3200" dirty="0" smtClean="0"/>
              <a:t> и </a:t>
            </a:r>
            <a:r>
              <a:rPr lang="en-US" sz="3200" b="1" dirty="0" smtClean="0"/>
              <a:t>Frame</a:t>
            </a:r>
          </a:p>
          <a:p>
            <a:pPr marL="0" indent="0" eaLnBrk="1" hangingPunct="1">
              <a:buClr>
                <a:schemeClr val="bg1">
                  <a:lumMod val="25000"/>
                </a:schemeClr>
              </a:buClr>
              <a:buNone/>
              <a:defRPr/>
            </a:pPr>
            <a:r>
              <a:rPr lang="ru-RU" sz="3000" i="1" dirty="0" smtClean="0"/>
              <a:t>Второй этап.</a:t>
            </a:r>
          </a:p>
          <a:p>
            <a:pPr marL="0" indent="0" eaLnBrk="1" hangingPunct="1">
              <a:buClr>
                <a:schemeClr val="bg1">
                  <a:lumMod val="25000"/>
                </a:schemeClr>
              </a:buClr>
              <a:buNone/>
              <a:defRPr/>
            </a:pPr>
            <a:r>
              <a:rPr lang="ru-RU" sz="3200" dirty="0" smtClean="0"/>
              <a:t>Совершенствование программного кода</a:t>
            </a:r>
          </a:p>
          <a:p>
            <a:pPr marL="0" indent="0" eaLnBrk="1" hangingPunct="1">
              <a:buClr>
                <a:schemeClr val="bg1">
                  <a:lumMod val="25000"/>
                </a:schemeClr>
              </a:buClr>
              <a:buNone/>
              <a:defRPr/>
            </a:pPr>
            <a:r>
              <a:rPr lang="ru-RU" sz="3000" i="1" dirty="0" smtClean="0"/>
              <a:t>Третий этап.</a:t>
            </a:r>
          </a:p>
          <a:p>
            <a:pPr marL="0" indent="0" eaLnBrk="1" hangingPunct="1">
              <a:buClr>
                <a:schemeClr val="bg1">
                  <a:lumMod val="25000"/>
                </a:schemeClr>
              </a:buClr>
              <a:buNone/>
              <a:defRPr/>
            </a:pPr>
            <a:r>
              <a:rPr lang="ru-RU" sz="3200" dirty="0" smtClean="0"/>
              <a:t>Создание процедуры проверки правильности составленного слова</a:t>
            </a:r>
          </a:p>
        </p:txBody>
      </p:sp>
      <p:sp>
        <p:nvSpPr>
          <p:cNvPr id="34821" name="Oval 4"/>
          <p:cNvSpPr>
            <a:spLocks noChangeArrowheads="1"/>
          </p:cNvSpPr>
          <p:nvPr/>
        </p:nvSpPr>
        <p:spPr bwMode="auto">
          <a:xfrm>
            <a:off x="8172450" y="188913"/>
            <a:ext cx="755650" cy="7921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 dirty="0" smtClean="0">
                <a:solidFill>
                  <a:schemeClr val="hlink"/>
                </a:solidFill>
              </a:rPr>
              <a:t>7</a:t>
            </a:r>
            <a:endParaRPr lang="ru-RU" sz="3200" b="1" dirty="0">
              <a:solidFill>
                <a:schemeClr val="hlink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Циклический алгоритм со счетчиком</a:t>
            </a:r>
            <a:endParaRPr lang="ru-RU" dirty="0"/>
          </a:p>
        </p:txBody>
      </p:sp>
      <p:sp>
        <p:nvSpPr>
          <p:cNvPr id="12" name="Oval 4"/>
          <p:cNvSpPr>
            <a:spLocks noChangeArrowheads="1"/>
          </p:cNvSpPr>
          <p:nvPr/>
        </p:nvSpPr>
        <p:spPr bwMode="auto">
          <a:xfrm>
            <a:off x="8172450" y="188913"/>
            <a:ext cx="755650" cy="7921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3200" b="1" dirty="0" smtClean="0">
                <a:solidFill>
                  <a:schemeClr val="hlink"/>
                </a:solidFill>
              </a:rPr>
              <a:t>4</a:t>
            </a:r>
            <a:r>
              <a:rPr lang="ru-RU" sz="3200" b="1" dirty="0" smtClean="0">
                <a:solidFill>
                  <a:schemeClr val="hlink"/>
                </a:solidFill>
              </a:rPr>
              <a:t>9</a:t>
            </a:r>
            <a:endParaRPr lang="ru-RU" sz="3200" b="1" dirty="0">
              <a:solidFill>
                <a:schemeClr val="hlink"/>
              </a:solidFill>
            </a:endParaRPr>
          </a:p>
        </p:txBody>
      </p:sp>
      <p:pic>
        <p:nvPicPr>
          <p:cNvPr id="5" name="Содержимое 4" descr="Блок-схема 8-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1519757"/>
            <a:ext cx="5530247" cy="5437635"/>
          </a:xfrm>
        </p:spPr>
      </p:pic>
      <p:sp>
        <p:nvSpPr>
          <p:cNvPr id="7" name="Правая фигурная скобка 6"/>
          <p:cNvSpPr/>
          <p:nvPr/>
        </p:nvSpPr>
        <p:spPr>
          <a:xfrm>
            <a:off x="6372200" y="2924944"/>
            <a:ext cx="288032" cy="3312368"/>
          </a:xfrm>
          <a:prstGeom prst="rightBrace">
            <a:avLst>
              <a:gd name="adj1" fmla="val 104778"/>
              <a:gd name="adj2" fmla="val 50000"/>
            </a:avLst>
          </a:prstGeom>
          <a:ln w="19050">
            <a:solidFill>
              <a:schemeClr val="bg1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>
              <a:ln w="28575">
                <a:solidFill>
                  <a:schemeClr val="bg1">
                    <a:lumMod val="10000"/>
                  </a:schemeClr>
                </a:solidFill>
              </a:ln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28184" y="1897668"/>
            <a:ext cx="302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Заголовок цикла</a:t>
            </a:r>
            <a:endParaRPr lang="ru-RU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6876256" y="4365104"/>
            <a:ext cx="22677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Тело цикла</a:t>
            </a:r>
            <a:endParaRPr lang="ru-RU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 smtClean="0"/>
              <a:t>Массивы переменных.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1706587"/>
            <a:ext cx="8136904" cy="4530725"/>
          </a:xfrm>
        </p:spPr>
        <p:txBody>
          <a:bodyPr/>
          <a:lstStyle/>
          <a:p>
            <a:pPr marL="0" indent="0">
              <a:buNone/>
            </a:pPr>
            <a:r>
              <a:rPr lang="ru-RU" sz="3200" i="1" u="sng" dirty="0" smtClean="0"/>
              <a:t>Массив переменных </a:t>
            </a:r>
            <a:r>
              <a:rPr lang="ru-RU" sz="3200" dirty="0" smtClean="0"/>
              <a:t>– это группа переменных, имеющих одинаковое имя, один и тот же тип и порядковый номер в группе. </a:t>
            </a:r>
          </a:p>
          <a:p>
            <a:pPr marL="0" indent="0">
              <a:buNone/>
            </a:pPr>
            <a:r>
              <a:rPr lang="ru-RU" sz="3200" dirty="0" smtClean="0"/>
              <a:t>Порядковый номер переменной в массиве называется </a:t>
            </a:r>
            <a:r>
              <a:rPr lang="ru-RU" sz="3200" i="1" u="sng" dirty="0" smtClean="0"/>
              <a:t>индексом</a:t>
            </a:r>
            <a:r>
              <a:rPr lang="ru-RU" sz="3200" dirty="0" smtClean="0"/>
              <a:t> и записывается в скобках. </a:t>
            </a:r>
          </a:p>
          <a:p>
            <a:pPr marL="0" indent="0">
              <a:buNone/>
            </a:pPr>
            <a:r>
              <a:rPr lang="ru-RU" sz="3200" dirty="0" smtClean="0"/>
              <a:t>Переменная, входящая в массив, называется его </a:t>
            </a:r>
            <a:r>
              <a:rPr lang="ru-RU" sz="3200" i="1" u="sng" dirty="0" smtClean="0"/>
              <a:t>элементом</a:t>
            </a:r>
            <a:r>
              <a:rPr lang="ru-RU" sz="3200" dirty="0" smtClean="0"/>
              <a:t>.</a:t>
            </a:r>
          </a:p>
        </p:txBody>
      </p:sp>
      <p:sp>
        <p:nvSpPr>
          <p:cNvPr id="11" name="Oval 4"/>
          <p:cNvSpPr>
            <a:spLocks noChangeArrowheads="1"/>
          </p:cNvSpPr>
          <p:nvPr/>
        </p:nvSpPr>
        <p:spPr bwMode="auto">
          <a:xfrm>
            <a:off x="8172450" y="188913"/>
            <a:ext cx="755650" cy="7921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 dirty="0" smtClean="0">
                <a:solidFill>
                  <a:schemeClr val="hlink"/>
                </a:solidFill>
              </a:rPr>
              <a:t>61</a:t>
            </a:r>
            <a:endParaRPr lang="ru-RU" sz="3200" b="1" dirty="0">
              <a:solidFill>
                <a:schemeClr val="hlink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 smtClean="0"/>
              <a:t>Объявление массива переменных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1556792"/>
            <a:ext cx="8136904" cy="4530725"/>
          </a:xfrm>
        </p:spPr>
        <p:txBody>
          <a:bodyPr/>
          <a:lstStyle/>
          <a:p>
            <a:pPr marL="0" indent="625475">
              <a:buNone/>
            </a:pPr>
            <a:r>
              <a:rPr lang="ru-RU" dirty="0" smtClean="0"/>
              <a:t>Массивы переменных описываются при помощи тех же операторов, что и обычные элементы.</a:t>
            </a:r>
          </a:p>
          <a:p>
            <a:pPr marL="514350" indent="-514350">
              <a:buNone/>
            </a:pPr>
            <a:r>
              <a:rPr lang="en-US" sz="3200" b="1" dirty="0" smtClean="0"/>
              <a:t>Dim &lt;</a:t>
            </a:r>
            <a:r>
              <a:rPr lang="ru-RU" sz="3200" b="1" dirty="0" smtClean="0"/>
              <a:t>имя массива</a:t>
            </a:r>
            <a:r>
              <a:rPr lang="en-US" sz="3200" b="1" dirty="0" smtClean="0"/>
              <a:t>&gt;</a:t>
            </a:r>
            <a:r>
              <a:rPr lang="ru-RU" sz="3200" b="1" dirty="0" smtClean="0"/>
              <a:t>(индекс1</a:t>
            </a:r>
            <a:r>
              <a:rPr lang="en-US" sz="3200" b="1" dirty="0" smtClean="0"/>
              <a:t>[</a:t>
            </a:r>
            <a:r>
              <a:rPr lang="ru-RU" sz="3200" b="1" dirty="0" smtClean="0"/>
              <a:t>, индекс2, …, индекс</a:t>
            </a:r>
            <a:r>
              <a:rPr lang="en-US" sz="3200" b="1" dirty="0" smtClean="0"/>
              <a:t>N]</a:t>
            </a:r>
            <a:r>
              <a:rPr lang="ru-RU" sz="3200" b="1" dirty="0" smtClean="0"/>
              <a:t>)</a:t>
            </a:r>
            <a:r>
              <a:rPr lang="en-US" sz="3200" b="1" dirty="0" smtClean="0"/>
              <a:t> as &lt;</a:t>
            </a:r>
            <a:r>
              <a:rPr lang="ru-RU" sz="3200" b="1" dirty="0" smtClean="0"/>
              <a:t>тип данных</a:t>
            </a:r>
            <a:r>
              <a:rPr lang="en-US" sz="3200" b="1" dirty="0" smtClean="0"/>
              <a:t>&gt;</a:t>
            </a:r>
            <a:r>
              <a:rPr lang="ru-RU" sz="3200" b="1" dirty="0" smtClean="0"/>
              <a:t>,</a:t>
            </a:r>
          </a:p>
          <a:p>
            <a:pPr marL="625475" indent="-625475">
              <a:buNone/>
            </a:pPr>
            <a:r>
              <a:rPr lang="ru-RU" dirty="0" smtClean="0"/>
              <a:t>где индекс 1 – число, означающее наибольшее значение первого индекса;</a:t>
            </a:r>
          </a:p>
          <a:p>
            <a:pPr marL="625475" indent="-625475">
              <a:buNone/>
            </a:pPr>
            <a:r>
              <a:rPr lang="ru-RU" dirty="0" smtClean="0"/>
              <a:t>	индекс2 – наибольшее значение второго индекса и т.д.</a:t>
            </a:r>
          </a:p>
          <a:p>
            <a:pPr marL="0" indent="625475">
              <a:buNone/>
            </a:pPr>
            <a:r>
              <a:rPr lang="ru-RU" dirty="0" smtClean="0"/>
              <a:t>Наименьшему значению индекса автоматически присваивается значение 0.</a:t>
            </a:r>
          </a:p>
        </p:txBody>
      </p:sp>
      <p:sp>
        <p:nvSpPr>
          <p:cNvPr id="11" name="Oval 4"/>
          <p:cNvSpPr>
            <a:spLocks noChangeArrowheads="1"/>
          </p:cNvSpPr>
          <p:nvPr/>
        </p:nvSpPr>
        <p:spPr bwMode="auto">
          <a:xfrm>
            <a:off x="8172450" y="188913"/>
            <a:ext cx="755650" cy="7921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3200" b="1" dirty="0" smtClean="0">
                <a:solidFill>
                  <a:schemeClr val="hlink"/>
                </a:solidFill>
              </a:rPr>
              <a:t>62</a:t>
            </a:r>
            <a:endParaRPr lang="ru-RU" sz="3200" b="1" dirty="0">
              <a:solidFill>
                <a:schemeClr val="hlink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800" smtClean="0">
                <a:solidFill>
                  <a:schemeClr val="hlink"/>
                </a:solidFill>
              </a:rPr>
              <a:t>Основные понятия среды.</a:t>
            </a:r>
            <a:r>
              <a:rPr lang="ru-RU" smtClean="0">
                <a:solidFill>
                  <a:schemeClr val="hlink"/>
                </a:solidFill>
              </a:rPr>
              <a:t> 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188" y="1600200"/>
            <a:ext cx="8208962" cy="5257800"/>
          </a:xfrm>
        </p:spPr>
        <p:txBody>
          <a:bodyPr/>
          <a:lstStyle/>
          <a:p>
            <a:pPr algn="just" eaLnBrk="1" hangingPunct="1">
              <a:buFont typeface="Wingdings" pitchFamily="2" charset="2"/>
              <a:buNone/>
            </a:pPr>
            <a:r>
              <a:rPr lang="ru-RU" i="1" smtClean="0">
                <a:latin typeface="Times New Roman" pitchFamily="18" charset="0"/>
              </a:rPr>
              <a:t>Экранная форма</a:t>
            </a:r>
            <a:r>
              <a:rPr lang="ru-RU" smtClean="0">
                <a:latin typeface="Times New Roman" pitchFamily="18" charset="0"/>
              </a:rPr>
              <a:t> – это графическое представление окна </a:t>
            </a:r>
            <a:r>
              <a:rPr lang="en-US" smtClean="0">
                <a:latin typeface="Times New Roman" pitchFamily="18" charset="0"/>
              </a:rPr>
              <a:t>Windows</a:t>
            </a:r>
            <a:r>
              <a:rPr lang="ru-RU" smtClean="0">
                <a:latin typeface="Times New Roman" pitchFamily="18" charset="0"/>
              </a:rPr>
              <a:t>-приложения вместе с содержанием этого окна.</a:t>
            </a:r>
          </a:p>
          <a:p>
            <a:pPr algn="just" eaLnBrk="1" hangingPunct="1">
              <a:buFont typeface="Wingdings" pitchFamily="2" charset="2"/>
              <a:buNone/>
            </a:pPr>
            <a:r>
              <a:rPr lang="ru-RU" smtClean="0">
                <a:latin typeface="Times New Roman" pitchFamily="18" charset="0"/>
              </a:rPr>
              <a:t>    Содержание включает в себя:</a:t>
            </a:r>
          </a:p>
          <a:p>
            <a:pPr algn="just" eaLnBrk="1" hangingPunct="1">
              <a:buFont typeface="Wingdings" pitchFamily="2" charset="2"/>
              <a:buNone/>
            </a:pPr>
            <a:r>
              <a:rPr lang="ru-RU" smtClean="0">
                <a:latin typeface="Times New Roman" pitchFamily="18" charset="0"/>
              </a:rPr>
              <a:t>- совокупность свойств этого окна с их значениями;</a:t>
            </a:r>
          </a:p>
          <a:p>
            <a:pPr algn="just" eaLnBrk="1" hangingPunct="1">
              <a:buFont typeface="Wingdings" pitchFamily="2" charset="2"/>
              <a:buNone/>
            </a:pPr>
            <a:r>
              <a:rPr lang="ru-RU" smtClean="0">
                <a:latin typeface="Times New Roman" pitchFamily="18" charset="0"/>
              </a:rPr>
              <a:t>- совокупность объектов, находящихся в этом окне;</a:t>
            </a:r>
          </a:p>
          <a:p>
            <a:pPr algn="just" eaLnBrk="1" hangingPunct="1">
              <a:buFont typeface="Wingdings" pitchFamily="2" charset="2"/>
              <a:buNone/>
            </a:pPr>
            <a:r>
              <a:rPr lang="ru-RU" smtClean="0">
                <a:latin typeface="Times New Roman" pitchFamily="18" charset="0"/>
              </a:rPr>
              <a:t>- совокупность свойств этих объектов с их значениями.</a:t>
            </a:r>
          </a:p>
          <a:p>
            <a:pPr algn="just" eaLnBrk="1" hangingPunct="1">
              <a:buFont typeface="Wingdings" pitchFamily="2" charset="2"/>
              <a:buNone/>
            </a:pPr>
            <a:r>
              <a:rPr lang="ru-RU" smtClean="0">
                <a:latin typeface="Times New Roman" pitchFamily="18" charset="0"/>
              </a:rPr>
              <a:t>В </a:t>
            </a:r>
            <a:r>
              <a:rPr lang="en-US" smtClean="0">
                <a:latin typeface="Times New Roman" pitchFamily="18" charset="0"/>
              </a:rPr>
              <a:t>VB </a:t>
            </a:r>
            <a:r>
              <a:rPr lang="ru-RU" smtClean="0">
                <a:latin typeface="Times New Roman" pitchFamily="18" charset="0"/>
              </a:rPr>
              <a:t>экранная форма хранится в отдельном файле с расширением </a:t>
            </a:r>
            <a:r>
              <a:rPr lang="en-US" b="1" smtClean="0">
                <a:latin typeface="Times New Roman" pitchFamily="18" charset="0"/>
              </a:rPr>
              <a:t>frm</a:t>
            </a:r>
            <a:r>
              <a:rPr lang="ru-RU" b="1" smtClean="0">
                <a:latin typeface="Times New Roman" pitchFamily="18" charset="0"/>
              </a:rPr>
              <a:t>.</a:t>
            </a:r>
          </a:p>
        </p:txBody>
      </p:sp>
      <p:sp>
        <p:nvSpPr>
          <p:cNvPr id="11268" name="Oval 4"/>
          <p:cNvSpPr>
            <a:spLocks noChangeArrowheads="1"/>
          </p:cNvSpPr>
          <p:nvPr/>
        </p:nvSpPr>
        <p:spPr bwMode="auto">
          <a:xfrm>
            <a:off x="8172450" y="188913"/>
            <a:ext cx="755650" cy="7921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3200" b="1">
                <a:solidFill>
                  <a:schemeClr val="hlink"/>
                </a:solidFill>
              </a:rPr>
              <a:t>9</a:t>
            </a:r>
            <a:endParaRPr lang="ru-RU" sz="3200" b="1">
              <a:solidFill>
                <a:schemeClr val="hlink"/>
              </a:solidFill>
            </a:endParaRPr>
          </a:p>
        </p:txBody>
      </p:sp>
      <p:sp>
        <p:nvSpPr>
          <p:cNvPr id="11269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165850"/>
            <a:ext cx="649287" cy="692150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208912" cy="1143000"/>
          </a:xfrm>
        </p:spPr>
        <p:txBody>
          <a:bodyPr/>
          <a:lstStyle/>
          <a:p>
            <a:pPr eaLnBrk="1" hangingPunct="1"/>
            <a:r>
              <a:rPr lang="ru-RU" dirty="0" smtClean="0"/>
              <a:t>Проект </a:t>
            </a:r>
            <a:r>
              <a:rPr lang="ru-RU" dirty="0" smtClean="0"/>
              <a:t>10 </a:t>
            </a:r>
            <a:r>
              <a:rPr lang="ru-RU" dirty="0" smtClean="0"/>
              <a:t>«Проверка интеллекта»</a:t>
            </a:r>
          </a:p>
        </p:txBody>
      </p:sp>
      <p:sp>
        <p:nvSpPr>
          <p:cNvPr id="28675" name="Oval 4"/>
          <p:cNvSpPr>
            <a:spLocks noChangeArrowheads="1"/>
          </p:cNvSpPr>
          <p:nvPr/>
        </p:nvSpPr>
        <p:spPr bwMode="auto">
          <a:xfrm>
            <a:off x="8172450" y="188913"/>
            <a:ext cx="755650" cy="7921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 dirty="0" smtClean="0">
                <a:solidFill>
                  <a:schemeClr val="hlink"/>
                </a:solidFill>
              </a:rPr>
              <a:t>4</a:t>
            </a:r>
            <a:endParaRPr lang="ru-RU" sz="3200" b="1" dirty="0">
              <a:solidFill>
                <a:schemeClr val="hlink"/>
              </a:solidFill>
            </a:endParaRPr>
          </a:p>
        </p:txBody>
      </p:sp>
      <p:pic>
        <p:nvPicPr>
          <p:cNvPr id="5" name="Рисунок 4" descr="Проект 9-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1700808"/>
            <a:ext cx="8246810" cy="48965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77813"/>
            <a:ext cx="7931224" cy="1143000"/>
          </a:xfrm>
        </p:spPr>
        <p:txBody>
          <a:bodyPr/>
          <a:lstStyle/>
          <a:p>
            <a:r>
              <a:rPr lang="ru-RU" dirty="0" smtClean="0"/>
              <a:t>Проект 9 «Проверка интеллекта»</a:t>
            </a:r>
            <a:endParaRPr lang="ru-RU" dirty="0"/>
          </a:p>
        </p:txBody>
      </p:sp>
      <p:sp>
        <p:nvSpPr>
          <p:cNvPr id="34" name="Oval 4"/>
          <p:cNvSpPr>
            <a:spLocks noChangeArrowheads="1"/>
          </p:cNvSpPr>
          <p:nvPr/>
        </p:nvSpPr>
        <p:spPr bwMode="auto">
          <a:xfrm>
            <a:off x="8172450" y="188913"/>
            <a:ext cx="755650" cy="7921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3200" b="1" dirty="0" smtClean="0">
                <a:solidFill>
                  <a:schemeClr val="hlink"/>
                </a:solidFill>
              </a:rPr>
              <a:t>7</a:t>
            </a:r>
            <a:endParaRPr lang="ru-RU" sz="3200" b="1" dirty="0">
              <a:solidFill>
                <a:schemeClr val="hlink"/>
              </a:solidFill>
            </a:endParaRPr>
          </a:p>
        </p:txBody>
      </p:sp>
      <p:pic>
        <p:nvPicPr>
          <p:cNvPr id="5" name="Рисунок 4" descr="Проект 9-3.jpg">
            <a:hlinkClick r:id="rId2" action="ppaction://hlinkfile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258" y="1556792"/>
            <a:ext cx="8715742" cy="517497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77813"/>
            <a:ext cx="7931224" cy="1143000"/>
          </a:xfrm>
        </p:spPr>
        <p:txBody>
          <a:bodyPr/>
          <a:lstStyle/>
          <a:p>
            <a:r>
              <a:rPr lang="ru-RU" dirty="0" smtClean="0"/>
              <a:t>Проект 9 «Проверка интеллекта»</a:t>
            </a:r>
            <a:endParaRPr lang="ru-RU" dirty="0"/>
          </a:p>
        </p:txBody>
      </p:sp>
      <p:sp>
        <p:nvSpPr>
          <p:cNvPr id="34" name="Oval 4"/>
          <p:cNvSpPr>
            <a:spLocks noChangeArrowheads="1"/>
          </p:cNvSpPr>
          <p:nvPr/>
        </p:nvSpPr>
        <p:spPr bwMode="auto">
          <a:xfrm>
            <a:off x="8172450" y="188913"/>
            <a:ext cx="755650" cy="7921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 dirty="0" smtClean="0">
                <a:solidFill>
                  <a:schemeClr val="hlink"/>
                </a:solidFill>
              </a:rPr>
              <a:t>6</a:t>
            </a:r>
            <a:endParaRPr lang="ru-RU" sz="3200" b="1" dirty="0">
              <a:solidFill>
                <a:schemeClr val="hlink"/>
              </a:solidFill>
            </a:endParaRPr>
          </a:p>
        </p:txBody>
      </p:sp>
      <p:pic>
        <p:nvPicPr>
          <p:cNvPr id="6" name="Рисунок 5" descr="Проект 9-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1556792"/>
            <a:ext cx="8676456" cy="515164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2. «Цветы»</a:t>
            </a:r>
            <a:endParaRPr lang="ru-RU" dirty="0"/>
          </a:p>
        </p:txBody>
      </p:sp>
      <p:pic>
        <p:nvPicPr>
          <p:cNvPr id="5" name="Содержимое 4" descr="Проект 9-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4719" t="3179" r="7521" b="26891"/>
          <a:stretch>
            <a:fillRect/>
          </a:stretch>
        </p:blipFill>
        <p:spPr>
          <a:xfrm>
            <a:off x="683568" y="2132856"/>
            <a:ext cx="8370930" cy="3960440"/>
          </a:xfrm>
        </p:spPr>
      </p:pic>
      <p:sp>
        <p:nvSpPr>
          <p:cNvPr id="4" name="Oval 4"/>
          <p:cNvSpPr>
            <a:spLocks noChangeArrowheads="1"/>
          </p:cNvSpPr>
          <p:nvPr/>
        </p:nvSpPr>
        <p:spPr bwMode="auto">
          <a:xfrm>
            <a:off x="8172450" y="188913"/>
            <a:ext cx="755650" cy="7921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3200" b="1" dirty="0" smtClean="0">
                <a:solidFill>
                  <a:schemeClr val="hlink"/>
                </a:solidFill>
              </a:rPr>
              <a:t>10</a:t>
            </a:r>
            <a:endParaRPr lang="ru-RU" sz="3200" b="1" dirty="0">
              <a:solidFill>
                <a:schemeClr val="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3. «Фигуры»</a:t>
            </a:r>
            <a:endParaRPr lang="ru-RU" dirty="0"/>
          </a:p>
        </p:txBody>
      </p:sp>
      <p:pic>
        <p:nvPicPr>
          <p:cNvPr id="5" name="Содержимое 4" descr="Проект 9-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4539" t="3810" r="6756" b="27849"/>
          <a:stretch>
            <a:fillRect/>
          </a:stretch>
        </p:blipFill>
        <p:spPr>
          <a:xfrm>
            <a:off x="683568" y="2204864"/>
            <a:ext cx="8342881" cy="3816424"/>
          </a:xfrm>
        </p:spPr>
      </p:pic>
      <p:sp>
        <p:nvSpPr>
          <p:cNvPr id="4" name="Oval 4"/>
          <p:cNvSpPr>
            <a:spLocks noChangeArrowheads="1"/>
          </p:cNvSpPr>
          <p:nvPr/>
        </p:nvSpPr>
        <p:spPr bwMode="auto">
          <a:xfrm>
            <a:off x="8172450" y="188913"/>
            <a:ext cx="755650" cy="7921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3200" b="1" dirty="0" smtClean="0">
                <a:solidFill>
                  <a:schemeClr val="hlink"/>
                </a:solidFill>
              </a:rPr>
              <a:t>11</a:t>
            </a:r>
            <a:endParaRPr lang="ru-RU" sz="3200" b="1" dirty="0">
              <a:solidFill>
                <a:schemeClr val="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Проект 9-2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52211"/>
            <a:ext cx="9144000" cy="6353578"/>
          </a:xfrm>
          <a:prstGeom prst="rect">
            <a:avLst/>
          </a:prstGeom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Oval 4"/>
          <p:cNvSpPr>
            <a:spLocks noChangeArrowheads="1"/>
          </p:cNvSpPr>
          <p:nvPr/>
        </p:nvSpPr>
        <p:spPr bwMode="auto">
          <a:xfrm>
            <a:off x="8172450" y="-27384"/>
            <a:ext cx="755650" cy="7921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3200" b="1" dirty="0" smtClean="0">
                <a:solidFill>
                  <a:schemeClr val="hlink"/>
                </a:solidFill>
              </a:rPr>
              <a:t>2</a:t>
            </a:r>
            <a:r>
              <a:rPr lang="ru-RU" sz="3200" b="1" dirty="0" smtClean="0">
                <a:solidFill>
                  <a:schemeClr val="hlink"/>
                </a:solidFill>
              </a:rPr>
              <a:t>9</a:t>
            </a:r>
            <a:endParaRPr lang="ru-RU" sz="3200" b="1" dirty="0">
              <a:solidFill>
                <a:schemeClr val="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Проект </a:t>
            </a:r>
            <a:r>
              <a:rPr lang="ru-RU" dirty="0" smtClean="0"/>
              <a:t>11 </a:t>
            </a:r>
            <a:r>
              <a:rPr lang="ru-RU" dirty="0" smtClean="0"/>
              <a:t>«Калейдоскоп»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755576" y="1600201"/>
            <a:ext cx="8388424" cy="1396751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Этот проект предназначен для создания узоров, симметричных относительно четырех осей симметрии. </a:t>
            </a:r>
            <a:endParaRPr lang="ru-RU" dirty="0"/>
          </a:p>
        </p:txBody>
      </p:sp>
      <p:sp>
        <p:nvSpPr>
          <p:cNvPr id="28675" name="Oval 4"/>
          <p:cNvSpPr>
            <a:spLocks noChangeArrowheads="1"/>
          </p:cNvSpPr>
          <p:nvPr/>
        </p:nvSpPr>
        <p:spPr bwMode="auto">
          <a:xfrm>
            <a:off x="8172450" y="188913"/>
            <a:ext cx="755650" cy="7921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 dirty="0" smtClean="0">
                <a:solidFill>
                  <a:schemeClr val="hlink"/>
                </a:solidFill>
              </a:rPr>
              <a:t>4</a:t>
            </a:r>
            <a:endParaRPr lang="ru-RU" sz="3200" b="1" dirty="0">
              <a:solidFill>
                <a:schemeClr val="hlink"/>
              </a:solidFill>
            </a:endParaRPr>
          </a:p>
        </p:txBody>
      </p:sp>
      <p:pic>
        <p:nvPicPr>
          <p:cNvPr id="8" name="Рисунок 7" descr="Проект 13-1.jpg">
            <a:hlinkClick r:id="rId2" action="ppaction://hlinkfile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4008" y="2586822"/>
            <a:ext cx="4325019" cy="42711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402016" cy="1143000"/>
          </a:xfrm>
        </p:spPr>
        <p:txBody>
          <a:bodyPr/>
          <a:lstStyle/>
          <a:p>
            <a:r>
              <a:rPr lang="ru-RU" dirty="0" smtClean="0"/>
              <a:t>События </a:t>
            </a:r>
            <a:r>
              <a:rPr lang="en-US" sz="4000" dirty="0" err="1" smtClean="0"/>
              <a:t>MouseDown</a:t>
            </a:r>
            <a:r>
              <a:rPr lang="en-US" sz="4000" dirty="0" smtClean="0"/>
              <a:t>, </a:t>
            </a:r>
            <a:r>
              <a:rPr lang="en-US" sz="4000" dirty="0" err="1" smtClean="0"/>
              <a:t>MouseUp</a:t>
            </a:r>
            <a:r>
              <a:rPr lang="en-US" sz="4000" dirty="0" smtClean="0"/>
              <a:t> </a:t>
            </a:r>
            <a:r>
              <a:rPr lang="ru-RU" sz="4000" dirty="0" smtClean="0"/>
              <a:t>и </a:t>
            </a:r>
            <a:r>
              <a:rPr lang="en-US" sz="4000" dirty="0" err="1" smtClean="0"/>
              <a:t>MouseMove</a:t>
            </a:r>
            <a:endParaRPr lang="ru-RU" dirty="0"/>
          </a:p>
        </p:txBody>
      </p:sp>
      <p:sp>
        <p:nvSpPr>
          <p:cNvPr id="12" name="Oval 4"/>
          <p:cNvSpPr>
            <a:spLocks noChangeArrowheads="1"/>
          </p:cNvSpPr>
          <p:nvPr/>
        </p:nvSpPr>
        <p:spPr bwMode="auto">
          <a:xfrm>
            <a:off x="8172450" y="188913"/>
            <a:ext cx="755650" cy="7921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 dirty="0" smtClean="0">
                <a:solidFill>
                  <a:schemeClr val="hlink"/>
                </a:solidFill>
              </a:rPr>
              <a:t>39</a:t>
            </a:r>
            <a:endParaRPr lang="ru-RU" sz="3200" b="1" dirty="0">
              <a:solidFill>
                <a:schemeClr val="hlink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259632" y="1484785"/>
            <a:ext cx="7884368" cy="1368152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 smtClean="0"/>
              <a:t>События </a:t>
            </a:r>
            <a:r>
              <a:rPr lang="en-US" sz="2400" b="1" dirty="0" err="1" smtClean="0"/>
              <a:t>MouseDown</a:t>
            </a:r>
            <a:r>
              <a:rPr lang="en-US" sz="2400" dirty="0" smtClean="0"/>
              <a:t>, </a:t>
            </a:r>
            <a:r>
              <a:rPr lang="en-US" sz="2400" b="1" dirty="0" err="1" smtClean="0"/>
              <a:t>MouseUp</a:t>
            </a:r>
            <a:r>
              <a:rPr lang="en-US" sz="2400" dirty="0" smtClean="0"/>
              <a:t> </a:t>
            </a:r>
            <a:r>
              <a:rPr lang="ru-RU" sz="2400" dirty="0" smtClean="0"/>
              <a:t>и </a:t>
            </a:r>
            <a:r>
              <a:rPr lang="en-US" sz="2400" b="1" dirty="0" err="1" smtClean="0"/>
              <a:t>MouseMove</a:t>
            </a:r>
            <a:r>
              <a:rPr lang="ru-RU" sz="2400" dirty="0" smtClean="0"/>
              <a:t> позволяют определить, где находится курсор в момент наступления события. </a:t>
            </a:r>
            <a:endParaRPr lang="ru-RU" sz="2400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0" y="2790016"/>
          <a:ext cx="9145015" cy="402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44216"/>
                <a:gridCol w="3600400"/>
                <a:gridCol w="3600399"/>
              </a:tblGrid>
              <a:tr h="816104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Имя события</a:t>
                      </a:r>
                      <a:endParaRPr lang="ru-RU" sz="24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Момент наступления события</a:t>
                      </a:r>
                      <a:endParaRPr lang="ru-RU" sz="24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Объекты, </a:t>
                      </a:r>
                      <a:r>
                        <a:rPr lang="ru-RU" sz="2400" dirty="0" err="1" smtClean="0"/>
                        <a:t>поддер</a:t>
                      </a:r>
                      <a:r>
                        <a:rPr lang="en-US" sz="2400" dirty="0" smtClean="0"/>
                        <a:t>-</a:t>
                      </a:r>
                      <a:r>
                        <a:rPr lang="ru-RU" sz="2400" dirty="0" err="1" smtClean="0"/>
                        <a:t>живающие</a:t>
                      </a:r>
                      <a:r>
                        <a:rPr lang="ru-RU" sz="2400" dirty="0" smtClean="0"/>
                        <a:t> событие</a:t>
                      </a:r>
                      <a:endParaRPr lang="ru-RU" sz="2400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1019268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MouseDown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В момент нажатия на кнопку мыши (до того, как кнопку отпустили)</a:t>
                      </a:r>
                      <a:endParaRPr lang="ru-RU" sz="2400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endParaRPr lang="en-US" sz="2400" dirty="0" smtClean="0"/>
                    </a:p>
                    <a:p>
                      <a:endParaRPr lang="en-US" sz="2400" dirty="0" smtClean="0"/>
                    </a:p>
                    <a:p>
                      <a:r>
                        <a:rPr lang="en-US" sz="2400" dirty="0" smtClean="0"/>
                        <a:t>Label,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baseline="0" dirty="0" err="1" smtClean="0"/>
                        <a:t>TextBox</a:t>
                      </a:r>
                      <a:r>
                        <a:rPr lang="en-US" sz="2400" baseline="0" dirty="0" smtClean="0"/>
                        <a:t>, Image, Form, </a:t>
                      </a:r>
                      <a:r>
                        <a:rPr lang="en-US" sz="2400" baseline="0" dirty="0" err="1" smtClean="0"/>
                        <a:t>PictureBox</a:t>
                      </a:r>
                      <a:r>
                        <a:rPr lang="en-US" sz="2400" baseline="0" dirty="0" smtClean="0"/>
                        <a:t>, </a:t>
                      </a:r>
                      <a:r>
                        <a:rPr lang="en-US" sz="2400" baseline="0" dirty="0" err="1" smtClean="0"/>
                        <a:t>CommandButton</a:t>
                      </a:r>
                      <a:r>
                        <a:rPr lang="en-US" sz="2400" baseline="0" dirty="0" smtClean="0"/>
                        <a:t>, </a:t>
                      </a:r>
                      <a:r>
                        <a:rPr lang="en-US" sz="2400" baseline="0" dirty="0" err="1" smtClean="0"/>
                        <a:t>OptionButton</a:t>
                      </a:r>
                      <a:r>
                        <a:rPr lang="en-US" sz="2400" baseline="0" dirty="0" smtClean="0"/>
                        <a:t>, Frame</a:t>
                      </a:r>
                      <a:endParaRPr lang="ru-RU" sz="2400" b="1" dirty="0"/>
                    </a:p>
                  </a:txBody>
                  <a:tcPr/>
                </a:tc>
              </a:tr>
              <a:tr h="1019268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MouseUp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В момент, когда кнопка мыши отпускается после нажатия)</a:t>
                      </a:r>
                      <a:endParaRPr lang="ru-RU" sz="2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05647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MouseMove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В момент перемещения мышки над объектом</a:t>
                      </a:r>
                      <a:endParaRPr lang="ru-RU" sz="2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7813"/>
            <a:ext cx="7704856" cy="1143000"/>
          </a:xfrm>
        </p:spPr>
        <p:txBody>
          <a:bodyPr/>
          <a:lstStyle/>
          <a:p>
            <a:r>
              <a:rPr lang="ru-RU" dirty="0" smtClean="0"/>
              <a:t>Библиотеки </a:t>
            </a:r>
            <a:r>
              <a:rPr lang="en-US" dirty="0" smtClean="0"/>
              <a:t>DLL </a:t>
            </a:r>
            <a:r>
              <a:rPr lang="ru-RU" dirty="0" smtClean="0"/>
              <a:t>и </a:t>
            </a:r>
            <a:r>
              <a:rPr lang="en-US" dirty="0" smtClean="0"/>
              <a:t>API </a:t>
            </a:r>
            <a:r>
              <a:rPr lang="ru-RU" dirty="0" smtClean="0"/>
              <a:t>процедуры. </a:t>
            </a:r>
            <a:endParaRPr lang="ru-RU" dirty="0"/>
          </a:p>
        </p:txBody>
      </p:sp>
      <p:sp>
        <p:nvSpPr>
          <p:cNvPr id="12" name="Oval 4"/>
          <p:cNvSpPr>
            <a:spLocks noChangeArrowheads="1"/>
          </p:cNvSpPr>
          <p:nvPr/>
        </p:nvSpPr>
        <p:spPr bwMode="auto">
          <a:xfrm>
            <a:off x="8172450" y="188913"/>
            <a:ext cx="755650" cy="7921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 dirty="0" smtClean="0">
                <a:solidFill>
                  <a:schemeClr val="hlink"/>
                </a:solidFill>
              </a:rPr>
              <a:t>20</a:t>
            </a:r>
            <a:endParaRPr lang="ru-RU" sz="3200" b="1" dirty="0">
              <a:solidFill>
                <a:schemeClr val="hlink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755576" y="1700808"/>
            <a:ext cx="8208912" cy="5400601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Чтобы расширить возможности языка, можно присоединить к проекту процедуры и функции из библиотек </a:t>
            </a:r>
            <a:r>
              <a:rPr lang="en-US" dirty="0" smtClean="0"/>
              <a:t>DLL.</a:t>
            </a:r>
            <a:r>
              <a:rPr lang="ru-RU" dirty="0" smtClean="0"/>
              <a:t> </a:t>
            </a:r>
          </a:p>
          <a:p>
            <a:pPr marL="0" indent="0">
              <a:buNone/>
            </a:pPr>
            <a:r>
              <a:rPr lang="en-US" b="1" dirty="0" smtClean="0"/>
              <a:t>DLL</a:t>
            </a:r>
            <a:r>
              <a:rPr lang="en-US" dirty="0" smtClean="0"/>
              <a:t> – </a:t>
            </a:r>
            <a:r>
              <a:rPr lang="ru-RU" dirty="0" smtClean="0"/>
              <a:t>это сокращение английских слов </a:t>
            </a:r>
            <a:r>
              <a:rPr lang="en-US" i="1" dirty="0" smtClean="0"/>
              <a:t>Dynamic link library </a:t>
            </a:r>
            <a:r>
              <a:rPr lang="ru-RU" dirty="0" smtClean="0"/>
              <a:t>(динамически присоединяемые библиотеки).</a:t>
            </a:r>
            <a:endParaRPr lang="en-US" dirty="0" smtClean="0"/>
          </a:p>
          <a:p>
            <a:pPr marL="0" indent="0">
              <a:buNone/>
            </a:pPr>
            <a:r>
              <a:rPr lang="ru-RU" dirty="0" smtClean="0"/>
              <a:t>Функции из библиотек </a:t>
            </a:r>
            <a:r>
              <a:rPr lang="en-US" dirty="0" smtClean="0"/>
              <a:t>DLL</a:t>
            </a:r>
            <a:r>
              <a:rPr lang="ru-RU" dirty="0" smtClean="0"/>
              <a:t> связываются с приложением только во время работы программы-приложения.</a:t>
            </a:r>
          </a:p>
          <a:p>
            <a:pPr marL="0" indent="0">
              <a:buNone/>
            </a:pPr>
            <a:endParaRPr lang="ru-RU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7813"/>
            <a:ext cx="7704856" cy="1143000"/>
          </a:xfrm>
        </p:spPr>
        <p:txBody>
          <a:bodyPr/>
          <a:lstStyle/>
          <a:p>
            <a:r>
              <a:rPr lang="en-US" dirty="0" smtClean="0"/>
              <a:t>API </a:t>
            </a:r>
            <a:r>
              <a:rPr lang="ru-RU" dirty="0" smtClean="0"/>
              <a:t>процедура </a:t>
            </a:r>
            <a:r>
              <a:rPr lang="en-US" dirty="0" smtClean="0"/>
              <a:t>FloodFill</a:t>
            </a:r>
            <a:endParaRPr lang="ru-RU" dirty="0"/>
          </a:p>
        </p:txBody>
      </p:sp>
      <p:sp>
        <p:nvSpPr>
          <p:cNvPr id="12" name="Oval 4"/>
          <p:cNvSpPr>
            <a:spLocks noChangeArrowheads="1"/>
          </p:cNvSpPr>
          <p:nvPr/>
        </p:nvSpPr>
        <p:spPr bwMode="auto">
          <a:xfrm>
            <a:off x="8172450" y="188913"/>
            <a:ext cx="755650" cy="7921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 dirty="0" smtClean="0">
                <a:solidFill>
                  <a:schemeClr val="hlink"/>
                </a:solidFill>
              </a:rPr>
              <a:t>20</a:t>
            </a:r>
            <a:endParaRPr lang="ru-RU" sz="3200" b="1" dirty="0">
              <a:solidFill>
                <a:schemeClr val="hlink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683568" y="1457399"/>
            <a:ext cx="6192688" cy="5400601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Для того, чтобы добавить стандартный модуль, надо выполнить команду </a:t>
            </a:r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		Project </a:t>
            </a:r>
            <a:r>
              <a:rPr lang="en-US" b="1" dirty="0" smtClean="0">
                <a:sym typeface="Symbol"/>
              </a:rPr>
              <a:t> Add Module </a:t>
            </a:r>
          </a:p>
          <a:p>
            <a:pPr marL="0" indent="0">
              <a:buNone/>
            </a:pPr>
            <a:r>
              <a:rPr lang="ru-RU" dirty="0" smtClean="0">
                <a:sym typeface="Symbol"/>
              </a:rPr>
              <a:t>или воспользоваться кнопкой панели инструментов </a:t>
            </a:r>
            <a:r>
              <a:rPr lang="en-US" dirty="0" smtClean="0">
                <a:sym typeface="Symbol"/>
              </a:rPr>
              <a:t>“</a:t>
            </a:r>
            <a:r>
              <a:rPr lang="en-US" dirty="0" err="1" smtClean="0">
                <a:sym typeface="Symbol"/>
              </a:rPr>
              <a:t>Standart</a:t>
            </a:r>
            <a:r>
              <a:rPr lang="en-US" dirty="0" smtClean="0">
                <a:sym typeface="Symbol"/>
              </a:rPr>
              <a:t>”</a:t>
            </a:r>
            <a:r>
              <a:rPr lang="ru-RU" dirty="0" smtClean="0"/>
              <a:t>. В появившемся окне </a:t>
            </a:r>
            <a:r>
              <a:rPr lang="en-US" b="1" dirty="0" smtClean="0">
                <a:sym typeface="Symbol"/>
              </a:rPr>
              <a:t>Add Module </a:t>
            </a:r>
            <a:r>
              <a:rPr lang="ru-RU" dirty="0" smtClean="0"/>
              <a:t>нажмите на кнопку </a:t>
            </a:r>
            <a:r>
              <a:rPr lang="en-US" b="1" dirty="0" smtClean="0"/>
              <a:t>Open</a:t>
            </a:r>
            <a:r>
              <a:rPr lang="en-US" dirty="0" smtClean="0"/>
              <a:t> </a:t>
            </a:r>
            <a:r>
              <a:rPr lang="ru-RU" dirty="0" smtClean="0"/>
              <a:t>(Открыть).</a:t>
            </a:r>
            <a:endParaRPr lang="en-US" dirty="0" smtClean="0"/>
          </a:p>
          <a:p>
            <a:pPr marL="0" indent="0">
              <a:buNone/>
            </a:pPr>
            <a:r>
              <a:rPr lang="ru-RU" dirty="0" smtClean="0"/>
              <a:t>Появится окно кода модуля, в заголовке которого написано</a:t>
            </a:r>
            <a:r>
              <a:rPr lang="en-US" dirty="0" smtClean="0"/>
              <a:t> </a:t>
            </a:r>
            <a:r>
              <a:rPr lang="en-US" b="1" dirty="0" smtClean="0"/>
              <a:t>Project1 – </a:t>
            </a:r>
            <a:r>
              <a:rPr lang="en-US" b="1" dirty="0" smtClean="0">
                <a:sym typeface="Symbol"/>
              </a:rPr>
              <a:t>Module1(Code).</a:t>
            </a:r>
            <a:endParaRPr lang="ru-RU" dirty="0" smtClean="0"/>
          </a:p>
        </p:txBody>
      </p:sp>
      <p:pic>
        <p:nvPicPr>
          <p:cNvPr id="7" name="Рисунок 6" descr="Add Modul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00850" y="1916832"/>
            <a:ext cx="2343150" cy="431482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6"/>
          <p:cNvSpPr>
            <a:spLocks noGrp="1" noChangeArrowheads="1"/>
          </p:cNvSpPr>
          <p:nvPr>
            <p:ph type="title"/>
          </p:nvPr>
        </p:nvSpPr>
        <p:spPr>
          <a:xfrm flipV="1">
            <a:off x="0" y="260350"/>
            <a:ext cx="611188" cy="6597650"/>
          </a:xfrm>
          <a:noFill/>
        </p:spPr>
        <p:txBody>
          <a:bodyPr vert="eaVert"/>
          <a:lstStyle/>
          <a:p>
            <a:pPr algn="ctr" eaLnBrk="1" hangingPunct="1"/>
            <a:r>
              <a:rPr lang="ru-RU" sz="3200" smtClean="0">
                <a:solidFill>
                  <a:schemeClr val="hlink"/>
                </a:solidFill>
              </a:rPr>
              <a:t>Окно среды проектирования </a:t>
            </a:r>
            <a:r>
              <a:rPr lang="en-US" sz="3200" smtClean="0">
                <a:solidFill>
                  <a:schemeClr val="hlink"/>
                </a:solidFill>
              </a:rPr>
              <a:t>VB</a:t>
            </a:r>
            <a:r>
              <a:rPr lang="ru-RU" sz="3200" smtClean="0">
                <a:solidFill>
                  <a:schemeClr val="hlink"/>
                </a:solidFill>
              </a:rPr>
              <a:t>. </a:t>
            </a: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755650" y="0"/>
            <a:ext cx="8388350" cy="6858000"/>
            <a:chOff x="540" y="6029"/>
            <a:chExt cx="10860" cy="9864"/>
          </a:xfrm>
        </p:grpSpPr>
        <p:pic>
          <p:nvPicPr>
            <p:cNvPr id="16390" name="Picture 6"/>
            <p:cNvPicPr>
              <a:picLocks noChangeAspect="1" noChangeArrowheads="1"/>
            </p:cNvPicPr>
            <p:nvPr/>
          </p:nvPicPr>
          <p:blipFill>
            <a:blip r:embed="rId2" cstate="print"/>
            <a:srcRect b="4085"/>
            <a:stretch>
              <a:fillRect/>
            </a:stretch>
          </p:blipFill>
          <p:spPr bwMode="auto">
            <a:xfrm>
              <a:off x="540" y="6784"/>
              <a:ext cx="10800" cy="74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391" name="AutoShape 7"/>
            <p:cNvSpPr>
              <a:spLocks/>
            </p:cNvSpPr>
            <p:nvPr/>
          </p:nvSpPr>
          <p:spPr bwMode="auto">
            <a:xfrm>
              <a:off x="3420" y="6029"/>
              <a:ext cx="1080" cy="720"/>
            </a:xfrm>
            <a:prstGeom prst="borderCallout1">
              <a:avLst>
                <a:gd name="adj1" fmla="val 25000"/>
                <a:gd name="adj2" fmla="val 111111"/>
                <a:gd name="adj3" fmla="val 156250"/>
                <a:gd name="adj4" fmla="val 134259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1200"/>
                <a:t>Строка меню</a:t>
              </a:r>
              <a:endParaRPr lang="ru-RU"/>
            </a:p>
          </p:txBody>
        </p:sp>
        <p:sp>
          <p:nvSpPr>
            <p:cNvPr id="16392" name="AutoShape 8"/>
            <p:cNvSpPr>
              <a:spLocks/>
            </p:cNvSpPr>
            <p:nvPr/>
          </p:nvSpPr>
          <p:spPr bwMode="auto">
            <a:xfrm>
              <a:off x="5220" y="6029"/>
              <a:ext cx="1800" cy="720"/>
            </a:xfrm>
            <a:prstGeom prst="borderCallout1">
              <a:avLst>
                <a:gd name="adj1" fmla="val 25000"/>
                <a:gd name="adj2" fmla="val -6667"/>
                <a:gd name="adj3" fmla="val 181389"/>
                <a:gd name="adj4" fmla="val -12556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1200"/>
                <a:t>Панель инструментов</a:t>
              </a:r>
              <a:endParaRPr lang="ru-RU"/>
            </a:p>
          </p:txBody>
        </p:sp>
        <p:sp>
          <p:nvSpPr>
            <p:cNvPr id="16393" name="AutoShape 9"/>
            <p:cNvSpPr>
              <a:spLocks/>
            </p:cNvSpPr>
            <p:nvPr/>
          </p:nvSpPr>
          <p:spPr bwMode="auto">
            <a:xfrm>
              <a:off x="7740" y="6029"/>
              <a:ext cx="1260" cy="720"/>
            </a:xfrm>
            <a:prstGeom prst="borderCallout1">
              <a:avLst>
                <a:gd name="adj1" fmla="val 25000"/>
                <a:gd name="adj2" fmla="val -9523"/>
                <a:gd name="adj3" fmla="val 284028"/>
                <a:gd name="adj4" fmla="val -131588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1200"/>
                <a:t>Окно проекта</a:t>
              </a:r>
              <a:endParaRPr lang="ru-RU"/>
            </a:p>
          </p:txBody>
        </p:sp>
        <p:sp>
          <p:nvSpPr>
            <p:cNvPr id="16394" name="AutoShape 10"/>
            <p:cNvSpPr>
              <a:spLocks/>
            </p:cNvSpPr>
            <p:nvPr/>
          </p:nvSpPr>
          <p:spPr bwMode="auto">
            <a:xfrm>
              <a:off x="6660" y="14399"/>
              <a:ext cx="1620" cy="1080"/>
            </a:xfrm>
            <a:prstGeom prst="borderCallout2">
              <a:avLst>
                <a:gd name="adj1" fmla="val 16667"/>
                <a:gd name="adj2" fmla="val 107407"/>
                <a:gd name="adj3" fmla="val 16667"/>
                <a:gd name="adj4" fmla="val 119259"/>
                <a:gd name="adj5" fmla="val -244259"/>
                <a:gd name="adj6" fmla="val 228704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ru-RU"/>
                <a:t>Панель свойств</a:t>
              </a:r>
            </a:p>
          </p:txBody>
        </p:sp>
        <p:sp>
          <p:nvSpPr>
            <p:cNvPr id="16395" name="AutoShape 11"/>
            <p:cNvSpPr>
              <a:spLocks/>
            </p:cNvSpPr>
            <p:nvPr/>
          </p:nvSpPr>
          <p:spPr bwMode="auto">
            <a:xfrm>
              <a:off x="1440" y="6029"/>
              <a:ext cx="1440" cy="720"/>
            </a:xfrm>
            <a:prstGeom prst="borderCallout1">
              <a:avLst>
                <a:gd name="adj1" fmla="val 25000"/>
                <a:gd name="adj2" fmla="val 108333"/>
                <a:gd name="adj3" fmla="val 120556"/>
                <a:gd name="adj4" fmla="val 128889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1200"/>
                <a:t>Строка заголовка</a:t>
              </a:r>
              <a:endParaRPr lang="ru-RU"/>
            </a:p>
          </p:txBody>
        </p:sp>
        <p:sp>
          <p:nvSpPr>
            <p:cNvPr id="16396" name="AutoShape 12"/>
            <p:cNvSpPr>
              <a:spLocks/>
            </p:cNvSpPr>
            <p:nvPr/>
          </p:nvSpPr>
          <p:spPr bwMode="auto">
            <a:xfrm>
              <a:off x="3960" y="14399"/>
              <a:ext cx="1800" cy="1494"/>
            </a:xfrm>
            <a:prstGeom prst="borderCallout2">
              <a:avLst>
                <a:gd name="adj1" fmla="val 12046"/>
                <a:gd name="adj2" fmla="val -6667"/>
                <a:gd name="adj3" fmla="val 12046"/>
                <a:gd name="adj4" fmla="val -13944"/>
                <a:gd name="adj5" fmla="val -340296"/>
                <a:gd name="adj6" fmla="val -60667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ru-RU"/>
                <a:t>Окно экранной формы</a:t>
              </a:r>
            </a:p>
          </p:txBody>
        </p:sp>
        <p:sp>
          <p:nvSpPr>
            <p:cNvPr id="16397" name="AutoShape 13"/>
            <p:cNvSpPr>
              <a:spLocks/>
            </p:cNvSpPr>
            <p:nvPr/>
          </p:nvSpPr>
          <p:spPr bwMode="auto">
            <a:xfrm>
              <a:off x="9780" y="6065"/>
              <a:ext cx="1620" cy="720"/>
            </a:xfrm>
            <a:prstGeom prst="borderCallout2">
              <a:avLst>
                <a:gd name="adj1" fmla="val 25000"/>
                <a:gd name="adj2" fmla="val -7407"/>
                <a:gd name="adj3" fmla="val 25000"/>
                <a:gd name="adj4" fmla="val -7407"/>
                <a:gd name="adj5" fmla="val 349861"/>
                <a:gd name="adj6" fmla="val -9074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ru-RU" sz="1200"/>
                <a:t>Проводник по проекту</a:t>
              </a:r>
              <a:endParaRPr lang="ru-RU"/>
            </a:p>
          </p:txBody>
        </p:sp>
        <p:sp>
          <p:nvSpPr>
            <p:cNvPr id="16398" name="AutoShape 14"/>
            <p:cNvSpPr>
              <a:spLocks/>
            </p:cNvSpPr>
            <p:nvPr/>
          </p:nvSpPr>
          <p:spPr bwMode="auto">
            <a:xfrm>
              <a:off x="8460" y="14399"/>
              <a:ext cx="2632" cy="1440"/>
            </a:xfrm>
            <a:prstGeom prst="borderCallout2">
              <a:avLst>
                <a:gd name="adj1" fmla="val 12500"/>
                <a:gd name="adj2" fmla="val 104560"/>
                <a:gd name="adj3" fmla="val 12500"/>
                <a:gd name="adj4" fmla="val 104560"/>
                <a:gd name="adj5" fmla="val -54375"/>
                <a:gd name="adj6" fmla="val 10456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ru-RU"/>
                <a:t>Окно расположения формы</a:t>
              </a:r>
            </a:p>
          </p:txBody>
        </p:sp>
        <p:sp>
          <p:nvSpPr>
            <p:cNvPr id="16399" name="AutoShape 15"/>
            <p:cNvSpPr>
              <a:spLocks/>
            </p:cNvSpPr>
            <p:nvPr/>
          </p:nvSpPr>
          <p:spPr bwMode="auto">
            <a:xfrm>
              <a:off x="1080" y="14399"/>
              <a:ext cx="2523" cy="1494"/>
            </a:xfrm>
            <a:prstGeom prst="borderCallout2">
              <a:avLst>
                <a:gd name="adj1" fmla="val 12046"/>
                <a:gd name="adj2" fmla="val -4755"/>
                <a:gd name="adj3" fmla="val 12046"/>
                <a:gd name="adj4" fmla="val -5111"/>
                <a:gd name="adj5" fmla="val -216130"/>
                <a:gd name="adj6" fmla="val -6343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ru-RU"/>
                <a:t>Панель компонентов Toolbox</a:t>
              </a:r>
            </a:p>
          </p:txBody>
        </p:sp>
      </p:grpSp>
      <p:sp>
        <p:nvSpPr>
          <p:cNvPr id="16388" name="Oval 17"/>
          <p:cNvSpPr>
            <a:spLocks noChangeArrowheads="1"/>
          </p:cNvSpPr>
          <p:nvPr/>
        </p:nvSpPr>
        <p:spPr bwMode="auto">
          <a:xfrm>
            <a:off x="0" y="0"/>
            <a:ext cx="755650" cy="7921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>
                <a:solidFill>
                  <a:schemeClr val="hlink"/>
                </a:solidFill>
              </a:rPr>
              <a:t>1</a:t>
            </a:r>
            <a:r>
              <a:rPr lang="en-US" sz="3200" b="1">
                <a:solidFill>
                  <a:schemeClr val="hlink"/>
                </a:solidFill>
              </a:rPr>
              <a:t>4</a:t>
            </a:r>
            <a:endParaRPr lang="ru-RU" sz="3200" b="1">
              <a:solidFill>
                <a:schemeClr val="hlink"/>
              </a:solidFill>
            </a:endParaRPr>
          </a:p>
        </p:txBody>
      </p:sp>
      <p:sp>
        <p:nvSpPr>
          <p:cNvPr id="16389" name="AutoShape 18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494713" y="6165850"/>
            <a:ext cx="649287" cy="692150"/>
          </a:xfrm>
          <a:prstGeom prst="actionButtonHome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7813"/>
            <a:ext cx="8208912" cy="1143000"/>
          </a:xfrm>
        </p:spPr>
        <p:txBody>
          <a:bodyPr/>
          <a:lstStyle/>
          <a:p>
            <a:r>
              <a:rPr lang="ru-RU" dirty="0" smtClean="0"/>
              <a:t>Использование графических методов в процедуре </a:t>
            </a:r>
            <a:r>
              <a:rPr lang="en-US" dirty="0" err="1" smtClean="0"/>
              <a:t>MouseMove</a:t>
            </a:r>
            <a:endParaRPr lang="ru-RU" dirty="0"/>
          </a:p>
        </p:txBody>
      </p:sp>
      <p:sp>
        <p:nvSpPr>
          <p:cNvPr id="12" name="Oval 4"/>
          <p:cNvSpPr>
            <a:spLocks noChangeArrowheads="1"/>
          </p:cNvSpPr>
          <p:nvPr/>
        </p:nvSpPr>
        <p:spPr bwMode="auto">
          <a:xfrm>
            <a:off x="8172450" y="188913"/>
            <a:ext cx="755650" cy="7921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 dirty="0" smtClean="0">
                <a:solidFill>
                  <a:schemeClr val="hlink"/>
                </a:solidFill>
              </a:rPr>
              <a:t>20</a:t>
            </a:r>
            <a:endParaRPr lang="ru-RU" sz="3200" b="1" dirty="0">
              <a:solidFill>
                <a:schemeClr val="hlink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683568" y="2564904"/>
            <a:ext cx="8568952" cy="4293096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dirty="0" smtClean="0"/>
              <a:t>Нарисовать круг:</a:t>
            </a:r>
          </a:p>
          <a:p>
            <a:pPr marL="0" indent="0">
              <a:buNone/>
            </a:pPr>
            <a:endParaRPr lang="en-US" sz="3600" dirty="0" smtClean="0"/>
          </a:p>
          <a:p>
            <a:pPr marL="0" indent="0">
              <a:buNone/>
            </a:pPr>
            <a:r>
              <a:rPr lang="en-US" sz="3600" dirty="0" smtClean="0"/>
              <a:t>Form1.Circle (X, Y), 5, RGB(0, 100, 0)</a:t>
            </a:r>
            <a:endParaRPr lang="ru-RU" sz="3600" dirty="0" smtClean="0"/>
          </a:p>
          <a:p>
            <a:pPr marL="0" indent="0">
              <a:buNone/>
            </a:pPr>
            <a:endParaRPr lang="ru-RU" sz="36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План работы над проектом</a:t>
            </a:r>
          </a:p>
        </p:txBody>
      </p:sp>
      <p:sp>
        <p:nvSpPr>
          <p:cNvPr id="37891" name="Содержимое 2"/>
          <p:cNvSpPr>
            <a:spLocks noGrp="1"/>
          </p:cNvSpPr>
          <p:nvPr>
            <p:ph idx="1"/>
          </p:nvPr>
        </p:nvSpPr>
        <p:spPr>
          <a:xfrm>
            <a:off x="914400" y="1600200"/>
            <a:ext cx="8050088" cy="4530725"/>
          </a:xfrm>
        </p:spPr>
        <p:txBody>
          <a:bodyPr/>
          <a:lstStyle/>
          <a:p>
            <a:pPr marL="0" indent="0">
              <a:buNone/>
            </a:pPr>
            <a:r>
              <a:rPr lang="ru-RU" sz="3200" dirty="0" smtClean="0"/>
              <a:t>Создайте пользовательское меню.</a:t>
            </a:r>
          </a:p>
        </p:txBody>
      </p:sp>
      <p:sp>
        <p:nvSpPr>
          <p:cNvPr id="6" name="Двенадцатиугольник 5"/>
          <p:cNvSpPr/>
          <p:nvPr/>
        </p:nvSpPr>
        <p:spPr>
          <a:xfrm>
            <a:off x="0" y="1557338"/>
            <a:ext cx="1008063" cy="863600"/>
          </a:xfrm>
          <a:prstGeom prst="dodec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4800" b="1" dirty="0" smtClean="0"/>
              <a:t>4</a:t>
            </a:r>
            <a:endParaRPr lang="ru-RU" sz="4800" b="1" dirty="0"/>
          </a:p>
        </p:txBody>
      </p:sp>
      <p:sp>
        <p:nvSpPr>
          <p:cNvPr id="37893" name="Oval 4"/>
          <p:cNvSpPr>
            <a:spLocks noChangeArrowheads="1"/>
          </p:cNvSpPr>
          <p:nvPr/>
        </p:nvSpPr>
        <p:spPr bwMode="auto">
          <a:xfrm>
            <a:off x="8172450" y="188913"/>
            <a:ext cx="755650" cy="7921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 dirty="0" smtClean="0">
                <a:solidFill>
                  <a:schemeClr val="hlink"/>
                </a:solidFill>
              </a:rPr>
              <a:t>3</a:t>
            </a:r>
            <a:r>
              <a:rPr lang="en-US" sz="3200" b="1" dirty="0" smtClean="0">
                <a:solidFill>
                  <a:schemeClr val="hlink"/>
                </a:solidFill>
              </a:rPr>
              <a:t>6</a:t>
            </a:r>
            <a:endParaRPr lang="ru-RU" sz="3200" b="1" dirty="0">
              <a:solidFill>
                <a:schemeClr val="hlink"/>
              </a:solidFill>
            </a:endParaRPr>
          </a:p>
        </p:txBody>
      </p:sp>
      <p:pic>
        <p:nvPicPr>
          <p:cNvPr id="9" name="Рисунок 8" descr="Проект 13-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2420888"/>
            <a:ext cx="4327563" cy="3744416"/>
          </a:xfrm>
          <a:prstGeom prst="rect">
            <a:avLst/>
          </a:prstGeom>
        </p:spPr>
      </p:pic>
      <p:pic>
        <p:nvPicPr>
          <p:cNvPr id="10" name="Рисунок 9" descr="Проект 13-1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06574" y="2420888"/>
            <a:ext cx="3937426" cy="37444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План работы над проектом</a:t>
            </a:r>
          </a:p>
        </p:txBody>
      </p:sp>
      <p:sp>
        <p:nvSpPr>
          <p:cNvPr id="37891" name="Содержимое 2"/>
          <p:cNvSpPr>
            <a:spLocks noGrp="1"/>
          </p:cNvSpPr>
          <p:nvPr>
            <p:ph idx="1"/>
          </p:nvPr>
        </p:nvSpPr>
        <p:spPr>
          <a:xfrm>
            <a:off x="914400" y="1600200"/>
            <a:ext cx="8050088" cy="4530725"/>
          </a:xfrm>
        </p:spPr>
        <p:txBody>
          <a:bodyPr/>
          <a:lstStyle/>
          <a:p>
            <a:pPr marL="0" indent="0">
              <a:buNone/>
            </a:pPr>
            <a:r>
              <a:rPr lang="ru-RU" sz="3200" dirty="0" smtClean="0"/>
              <a:t>Создайте пользовательское меню.</a:t>
            </a:r>
          </a:p>
        </p:txBody>
      </p:sp>
      <p:sp>
        <p:nvSpPr>
          <p:cNvPr id="6" name="Двенадцатиугольник 5"/>
          <p:cNvSpPr/>
          <p:nvPr/>
        </p:nvSpPr>
        <p:spPr>
          <a:xfrm>
            <a:off x="0" y="1557338"/>
            <a:ext cx="1008063" cy="863600"/>
          </a:xfrm>
          <a:prstGeom prst="dodec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4800" b="1" dirty="0" smtClean="0"/>
              <a:t>4</a:t>
            </a:r>
            <a:endParaRPr lang="ru-RU" sz="4800" b="1" dirty="0"/>
          </a:p>
        </p:txBody>
      </p:sp>
      <p:sp>
        <p:nvSpPr>
          <p:cNvPr id="37893" name="Oval 4"/>
          <p:cNvSpPr>
            <a:spLocks noChangeArrowheads="1"/>
          </p:cNvSpPr>
          <p:nvPr/>
        </p:nvSpPr>
        <p:spPr bwMode="auto">
          <a:xfrm>
            <a:off x="8172450" y="188913"/>
            <a:ext cx="755650" cy="7921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 dirty="0" smtClean="0">
                <a:solidFill>
                  <a:schemeClr val="hlink"/>
                </a:solidFill>
              </a:rPr>
              <a:t>3</a:t>
            </a:r>
            <a:r>
              <a:rPr lang="en-US" sz="3200" b="1" dirty="0" smtClean="0">
                <a:solidFill>
                  <a:schemeClr val="hlink"/>
                </a:solidFill>
              </a:rPr>
              <a:t>6</a:t>
            </a:r>
            <a:endParaRPr lang="ru-RU" sz="3200" b="1" dirty="0">
              <a:solidFill>
                <a:schemeClr val="hlink"/>
              </a:solidFill>
            </a:endParaRPr>
          </a:p>
        </p:txBody>
      </p:sp>
      <p:pic>
        <p:nvPicPr>
          <p:cNvPr id="7" name="Рисунок 6" descr="Menu Edito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23728" y="2204864"/>
            <a:ext cx="4464496" cy="450011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Проект 1 «Елочка, зажгись!»</a:t>
            </a:r>
          </a:p>
        </p:txBody>
      </p:sp>
      <p:sp>
        <p:nvSpPr>
          <p:cNvPr id="1843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8436" name="Рисунок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350" y="2420938"/>
            <a:ext cx="2698750" cy="393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Рисунок 4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19700" y="2427288"/>
            <a:ext cx="2709863" cy="3954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8" name="Oval 4"/>
          <p:cNvSpPr>
            <a:spLocks noChangeArrowheads="1"/>
          </p:cNvSpPr>
          <p:nvPr/>
        </p:nvSpPr>
        <p:spPr bwMode="auto">
          <a:xfrm>
            <a:off x="8172450" y="188913"/>
            <a:ext cx="755650" cy="7921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>
                <a:solidFill>
                  <a:schemeClr val="hlink"/>
                </a:solidFill>
              </a:rPr>
              <a:t>16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Схема проекта</a:t>
            </a:r>
          </a:p>
        </p:txBody>
      </p:sp>
      <p:sp>
        <p:nvSpPr>
          <p:cNvPr id="1945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None/>
            </a:pPr>
            <a:r>
              <a:rPr lang="ru-RU" dirty="0" smtClean="0"/>
              <a:t>         </a:t>
            </a:r>
            <a:r>
              <a:rPr lang="ru-RU" b="1" dirty="0" smtClean="0"/>
              <a:t>Объекты</a:t>
            </a:r>
          </a:p>
          <a:p>
            <a:pPr eaLnBrk="1" hangingPunct="1"/>
            <a:r>
              <a:rPr lang="ru-RU" dirty="0" smtClean="0"/>
              <a:t>Форма</a:t>
            </a:r>
          </a:p>
          <a:p>
            <a:pPr eaLnBrk="1" hangingPunct="1"/>
            <a:r>
              <a:rPr lang="ru-RU" dirty="0" smtClean="0"/>
              <a:t>Метка</a:t>
            </a:r>
          </a:p>
          <a:p>
            <a:pPr eaLnBrk="1" hangingPunct="1"/>
            <a:r>
              <a:rPr lang="ru-RU" dirty="0" smtClean="0"/>
              <a:t>Графический                                           образ</a:t>
            </a:r>
          </a:p>
          <a:p>
            <a:pPr eaLnBrk="1" hangingPunct="1"/>
            <a:r>
              <a:rPr lang="ru-RU" dirty="0" smtClean="0"/>
              <a:t>Командная кнопка</a:t>
            </a:r>
          </a:p>
        </p:txBody>
      </p:sp>
      <p:pic>
        <p:nvPicPr>
          <p:cNvPr id="19460" name="Рисунок 3" descr="Схема проект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538" y="765175"/>
            <a:ext cx="4224337" cy="583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2" name="TextBox 5"/>
          <p:cNvSpPr txBox="1">
            <a:spLocks noChangeArrowheads="1"/>
          </p:cNvSpPr>
          <p:nvPr/>
        </p:nvSpPr>
        <p:spPr bwMode="auto">
          <a:xfrm>
            <a:off x="5940425" y="2205038"/>
            <a:ext cx="868363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/>
              <a:t>Image2</a:t>
            </a:r>
            <a:endParaRPr lang="ru-RU" sz="1600"/>
          </a:p>
        </p:txBody>
      </p:sp>
      <p:sp>
        <p:nvSpPr>
          <p:cNvPr id="19463" name="TextBox 6"/>
          <p:cNvSpPr txBox="1">
            <a:spLocks noChangeArrowheads="1"/>
          </p:cNvSpPr>
          <p:nvPr/>
        </p:nvSpPr>
        <p:spPr bwMode="auto">
          <a:xfrm>
            <a:off x="7092950" y="2852738"/>
            <a:ext cx="868363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/>
              <a:t>Image3</a:t>
            </a:r>
            <a:endParaRPr lang="ru-RU" sz="1600"/>
          </a:p>
        </p:txBody>
      </p:sp>
      <p:sp>
        <p:nvSpPr>
          <p:cNvPr id="19464" name="TextBox 7"/>
          <p:cNvSpPr txBox="1">
            <a:spLocks noChangeArrowheads="1"/>
          </p:cNvSpPr>
          <p:nvPr/>
        </p:nvSpPr>
        <p:spPr bwMode="auto">
          <a:xfrm>
            <a:off x="5580063" y="3860800"/>
            <a:ext cx="86995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/>
              <a:t>Image4</a:t>
            </a:r>
            <a:endParaRPr lang="ru-RU" sz="1600"/>
          </a:p>
        </p:txBody>
      </p:sp>
      <p:sp>
        <p:nvSpPr>
          <p:cNvPr id="19465" name="TextBox 8"/>
          <p:cNvSpPr txBox="1">
            <a:spLocks noChangeArrowheads="1"/>
          </p:cNvSpPr>
          <p:nvPr/>
        </p:nvSpPr>
        <p:spPr bwMode="auto">
          <a:xfrm>
            <a:off x="7308850" y="4365625"/>
            <a:ext cx="868363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/>
              <a:t>Image5</a:t>
            </a:r>
            <a:endParaRPr lang="ru-RU" sz="1600"/>
          </a:p>
        </p:txBody>
      </p:sp>
      <p:sp>
        <p:nvSpPr>
          <p:cNvPr id="19466" name="Oval 4"/>
          <p:cNvSpPr>
            <a:spLocks noChangeArrowheads="1"/>
          </p:cNvSpPr>
          <p:nvPr/>
        </p:nvSpPr>
        <p:spPr bwMode="auto">
          <a:xfrm>
            <a:off x="8172450" y="188913"/>
            <a:ext cx="755650" cy="7921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>
                <a:solidFill>
                  <a:schemeClr val="hlink"/>
                </a:solidFill>
              </a:rPr>
              <a:t>17</a:t>
            </a:r>
          </a:p>
        </p:txBody>
      </p:sp>
      <p:sp>
        <p:nvSpPr>
          <p:cNvPr id="19461" name="TextBox 4"/>
          <p:cNvSpPr txBox="1">
            <a:spLocks noChangeArrowheads="1"/>
          </p:cNvSpPr>
          <p:nvPr/>
        </p:nvSpPr>
        <p:spPr bwMode="auto">
          <a:xfrm>
            <a:off x="4787900" y="1341438"/>
            <a:ext cx="86995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/>
              <a:t>Image1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Заголовок 1"/>
          <p:cNvSpPr>
            <a:spLocks noGrp="1"/>
          </p:cNvSpPr>
          <p:nvPr>
            <p:ph type="title"/>
          </p:nvPr>
        </p:nvSpPr>
        <p:spPr>
          <a:xfrm>
            <a:off x="611188" y="277813"/>
            <a:ext cx="8713787" cy="1143000"/>
          </a:xfrm>
        </p:spPr>
        <p:txBody>
          <a:bodyPr/>
          <a:lstStyle/>
          <a:p>
            <a:pPr eaLnBrk="1" hangingPunct="1"/>
            <a:r>
              <a:rPr lang="en-US" dirty="0" err="1" smtClean="0"/>
              <a:t>CommandButton</a:t>
            </a:r>
            <a:r>
              <a:rPr lang="en-US" dirty="0" smtClean="0"/>
              <a:t> (</a:t>
            </a:r>
            <a:r>
              <a:rPr lang="ru-RU" dirty="0" smtClean="0"/>
              <a:t>Командная кнопка)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755650" y="1670050"/>
          <a:ext cx="8208912" cy="472440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939329"/>
                <a:gridCol w="626958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800" b="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</a:rPr>
                        <a:t>Name</a:t>
                      </a:r>
                      <a:endParaRPr lang="ru-RU" sz="2800" b="0" dirty="0">
                        <a:solidFill>
                          <a:schemeClr val="bg1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</a:rPr>
                        <a:t>Имя</a:t>
                      </a:r>
                      <a:r>
                        <a:rPr lang="ru-RU" sz="2800" b="0" baseline="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</a:rPr>
                        <a:t> объекта</a:t>
                      </a:r>
                      <a:endParaRPr lang="ru-RU" sz="2800" b="0" dirty="0">
                        <a:solidFill>
                          <a:schemeClr val="bg1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b="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</a:rPr>
                        <a:t>Caption</a:t>
                      </a:r>
                      <a:endParaRPr lang="ru-RU" sz="2800" b="0" dirty="0">
                        <a:solidFill>
                          <a:schemeClr val="bg1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</a:rPr>
                        <a:t>Текст надписи на кнопке</a:t>
                      </a:r>
                      <a:endParaRPr lang="ru-RU" sz="2800" b="0" dirty="0">
                        <a:solidFill>
                          <a:schemeClr val="bg1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b="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</a:rPr>
                        <a:t>Font</a:t>
                      </a:r>
                      <a:endParaRPr lang="ru-RU" sz="2800" b="0" dirty="0">
                        <a:solidFill>
                          <a:schemeClr val="bg1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</a:rPr>
                        <a:t>Шрифт, размер символов, стиль символов</a:t>
                      </a:r>
                      <a:endParaRPr lang="ru-RU" sz="2800" b="0" dirty="0">
                        <a:solidFill>
                          <a:schemeClr val="bg1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b="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</a:rPr>
                        <a:t>Visible</a:t>
                      </a:r>
                      <a:endParaRPr lang="ru-RU" sz="2800" b="0" dirty="0">
                        <a:solidFill>
                          <a:schemeClr val="bg1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</a:rPr>
                        <a:t>Изменение свойства делает объект видимым или</a:t>
                      </a:r>
                      <a:r>
                        <a:rPr lang="ru-RU" sz="2800" b="0" baseline="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</a:rPr>
                        <a:t> невидимым</a:t>
                      </a:r>
                      <a:endParaRPr lang="ru-RU" sz="2800" b="0" dirty="0">
                        <a:solidFill>
                          <a:schemeClr val="bg1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b="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</a:rPr>
                        <a:t>Style</a:t>
                      </a:r>
                      <a:endParaRPr lang="ru-RU" sz="2800" b="0" dirty="0">
                        <a:solidFill>
                          <a:schemeClr val="bg1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</a:rPr>
                        <a:t>Если свойство имеет значение </a:t>
                      </a:r>
                      <a:r>
                        <a:rPr lang="en-US" sz="2800" b="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</a:rPr>
                        <a:t>Graphical</a:t>
                      </a:r>
                      <a:r>
                        <a:rPr lang="ru-RU" sz="2800" b="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</a:rPr>
                        <a:t>, можно изменить цвет</a:t>
                      </a:r>
                      <a:r>
                        <a:rPr lang="en-US" sz="2800" b="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</a:rPr>
                        <a:t> </a:t>
                      </a:r>
                      <a:r>
                        <a:rPr lang="ru-RU" sz="2800" b="0" dirty="0" smtClean="0">
                          <a:solidFill>
                            <a:schemeClr val="bg1">
                              <a:lumMod val="10000"/>
                            </a:schemeClr>
                          </a:solidFill>
                        </a:rPr>
                        <a:t>кнопки или поместить на ней рисунок</a:t>
                      </a:r>
                      <a:endParaRPr lang="ru-RU" sz="2800" b="0" dirty="0">
                        <a:solidFill>
                          <a:schemeClr val="bg1">
                            <a:lumMod val="1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3815" name="Oval 4"/>
          <p:cNvSpPr>
            <a:spLocks noChangeArrowheads="1"/>
          </p:cNvSpPr>
          <p:nvPr/>
        </p:nvSpPr>
        <p:spPr bwMode="auto">
          <a:xfrm>
            <a:off x="8172450" y="188913"/>
            <a:ext cx="755650" cy="7921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>
                <a:solidFill>
                  <a:schemeClr val="hlink"/>
                </a:solidFill>
              </a:rPr>
              <a:t>31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Проект 2 «Светофор»</a:t>
            </a:r>
          </a:p>
        </p:txBody>
      </p:sp>
      <p:pic>
        <p:nvPicPr>
          <p:cNvPr id="37891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1906588"/>
            <a:ext cx="260985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2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75038" y="1916113"/>
            <a:ext cx="260985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3" name="Picture 6">
            <a:hlinkClick r:id="rId4" action="ppaction://hlinkfile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83325" y="1916113"/>
            <a:ext cx="260985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4" name="Oval 4"/>
          <p:cNvSpPr>
            <a:spLocks noChangeArrowheads="1"/>
          </p:cNvSpPr>
          <p:nvPr/>
        </p:nvSpPr>
        <p:spPr bwMode="auto">
          <a:xfrm>
            <a:off x="8172450" y="188913"/>
            <a:ext cx="755650" cy="7921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>
                <a:solidFill>
                  <a:schemeClr val="hlink"/>
                </a:solidFill>
              </a:rPr>
              <a:t>35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лои">
  <a:themeElements>
    <a:clrScheme name="Слои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Слои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лои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336</TotalTime>
  <Words>1415</Words>
  <Application>Microsoft Office PowerPoint</Application>
  <PresentationFormat>Экран (4:3)</PresentationFormat>
  <Paragraphs>278</Paragraphs>
  <Slides>52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52</vt:i4>
      </vt:variant>
    </vt:vector>
  </HeadingPairs>
  <TitlesOfParts>
    <vt:vector size="53" baseType="lpstr">
      <vt:lpstr>Слои</vt:lpstr>
      <vt:lpstr>Программирование игр</vt:lpstr>
      <vt:lpstr>Содержание презентации (1 урок)</vt:lpstr>
      <vt:lpstr>Visual Basic – среда проектирования Windows-приложений. </vt:lpstr>
      <vt:lpstr>Основные понятия среды. </vt:lpstr>
      <vt:lpstr>Окно среды проектирования VB. </vt:lpstr>
      <vt:lpstr>Проект 1 «Елочка, зажгись!»</vt:lpstr>
      <vt:lpstr>Схема проекта</vt:lpstr>
      <vt:lpstr>CommandButton (Командная кнопка)</vt:lpstr>
      <vt:lpstr>Проект 2 «Светофор»</vt:lpstr>
      <vt:lpstr>Схема проекта</vt:lpstr>
      <vt:lpstr>Проект 3-4 «Щелкни мышкой и узнаешь, что это»</vt:lpstr>
      <vt:lpstr>Схема проекта</vt:lpstr>
      <vt:lpstr>Проект 5 «Учись считать!»</vt:lpstr>
      <vt:lpstr>Проект 5 «Учись считать!»</vt:lpstr>
      <vt:lpstr>CmdNext (следующий пример)</vt:lpstr>
      <vt:lpstr>Условный алгоритм.  Оператор If</vt:lpstr>
      <vt:lpstr>Условный алгоритм.  Оператор If</vt:lpstr>
      <vt:lpstr>CmdCheck (Проверка)</vt:lpstr>
      <vt:lpstr>Проект 6 «Попади в цель»</vt:lpstr>
      <vt:lpstr>Система координат,  связанная с формой</vt:lpstr>
      <vt:lpstr>Объект управления Shape</vt:lpstr>
      <vt:lpstr>Проект 7 «В цель!»</vt:lpstr>
      <vt:lpstr>План работы над проектом</vt:lpstr>
      <vt:lpstr>Переменная</vt:lpstr>
      <vt:lpstr>Переменная</vt:lpstr>
      <vt:lpstr>Переменная</vt:lpstr>
      <vt:lpstr>Проект 7 «Мини-мультфильм "Утро в лесу"»</vt:lpstr>
      <vt:lpstr>Проект 8 «Мини-мультфильм "Утро в лесу"»</vt:lpstr>
      <vt:lpstr>Свойство Picture</vt:lpstr>
      <vt:lpstr>Создание кадров анимации в графическом редакторе, встроенном в MS Word</vt:lpstr>
      <vt:lpstr>План работы над проектом</vt:lpstr>
      <vt:lpstr>Слайд 32</vt:lpstr>
      <vt:lpstr>Проект 9 «Составь слово»</vt:lpstr>
      <vt:lpstr>Проект 8 «Составь слово»</vt:lpstr>
      <vt:lpstr>Проект 9 «Составь слово»</vt:lpstr>
      <vt:lpstr>План работы над проектом</vt:lpstr>
      <vt:lpstr>Циклический алгоритм со счетчиком</vt:lpstr>
      <vt:lpstr>Массивы переменных.</vt:lpstr>
      <vt:lpstr>Объявление массива переменных</vt:lpstr>
      <vt:lpstr>Проект 10 «Проверка интеллекта»</vt:lpstr>
      <vt:lpstr>Проект 9 «Проверка интеллекта»</vt:lpstr>
      <vt:lpstr>Проект 9 «Проверка интеллекта»</vt:lpstr>
      <vt:lpstr>Задание 2. «Цветы»</vt:lpstr>
      <vt:lpstr>Задание 3. «Фигуры»</vt:lpstr>
      <vt:lpstr>Слайд 45</vt:lpstr>
      <vt:lpstr>Проект 11 «Калейдоскоп»</vt:lpstr>
      <vt:lpstr>События MouseDown, MouseUp и MouseMove</vt:lpstr>
      <vt:lpstr>Библиотеки DLL и API процедуры. </vt:lpstr>
      <vt:lpstr>API процедура FloodFill</vt:lpstr>
      <vt:lpstr>Использование графических методов в процедуре MouseMove</vt:lpstr>
      <vt:lpstr>План работы над проектом</vt:lpstr>
      <vt:lpstr>План работы над проектом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Программирование игр</dc:title>
  <dc:creator>ElenaR</dc:creator>
  <cp:lastModifiedBy>ElenaR</cp:lastModifiedBy>
  <cp:revision>35</cp:revision>
  <dcterms:created xsi:type="dcterms:W3CDTF">2014-11-10T20:35:01Z</dcterms:created>
  <dcterms:modified xsi:type="dcterms:W3CDTF">2014-11-19T14:31:41Z</dcterms:modified>
</cp:coreProperties>
</file>