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5"/>
  </p:notesMasterIdLst>
  <p:handoutMasterIdLst>
    <p:handoutMasterId r:id="rId66"/>
  </p:handout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96" r:id="rId26"/>
    <p:sldId id="297" r:id="rId27"/>
    <p:sldId id="298" r:id="rId28"/>
    <p:sldId id="302" r:id="rId29"/>
    <p:sldId id="303" r:id="rId30"/>
    <p:sldId id="304" r:id="rId31"/>
    <p:sldId id="305" r:id="rId32"/>
    <p:sldId id="299" r:id="rId33"/>
    <p:sldId id="300" r:id="rId34"/>
    <p:sldId id="301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8" r:id="rId58"/>
    <p:sldId id="329" r:id="rId59"/>
    <p:sldId id="330" r:id="rId60"/>
    <p:sldId id="331" r:id="rId61"/>
    <p:sldId id="332" r:id="rId62"/>
    <p:sldId id="333" r:id="rId63"/>
    <p:sldId id="259" r:id="rId64"/>
  </p:sldIdLst>
  <p:sldSz cx="12192000" cy="6858000"/>
  <p:notesSz cx="9942513" cy="6761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179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12F4E-6924-4889-A4B6-FA8D36258F8D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179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064E1-B811-4A9C-800E-C2B8D0120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465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79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E2E38-2D3D-4225-9704-0E4816D98835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844550"/>
            <a:ext cx="4059237" cy="2282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2" y="3253809"/>
            <a:ext cx="7954010" cy="266220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79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03E8D-0355-4039-9625-9FC3E5D93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46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16BFC9-DF6E-4C4A-851B-B9BE4658DDA5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796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16BFC9-DF6E-4C4A-851B-B9BE4658DDA5}" type="slidenum">
              <a:rPr lang="en-US"/>
              <a:pPr/>
              <a:t>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54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16BFC9-DF6E-4C4A-851B-B9BE4658DDA5}" type="slidenum">
              <a:rPr lang="en-US"/>
              <a:pPr/>
              <a:t>7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78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16BFC9-DF6E-4C4A-851B-B9BE4658DDA5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8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96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5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63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 noChangeAspect="1"/>
          </p:cNvSpPr>
          <p:nvPr>
            <p:ph type="title"/>
          </p:nvPr>
        </p:nvSpPr>
        <p:spPr>
          <a:xfrm>
            <a:off x="335360" y="260648"/>
            <a:ext cx="11521280" cy="4593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126000" tIns="72000" rIns="126000" bIns="72000" anchor="t" anchorCtr="0">
            <a:sp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35360" y="908720"/>
            <a:ext cx="11521280" cy="576064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FontTx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FontTx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ru-RU" dirty="0"/>
          </a:p>
        </p:txBody>
      </p:sp>
      <p:sp>
        <p:nvSpPr>
          <p:cNvPr id="32" name="Subtitle 2"/>
          <p:cNvSpPr>
            <a:spLocks noGrp="1"/>
          </p:cNvSpPr>
          <p:nvPr>
            <p:ph type="subTitle" idx="13"/>
          </p:nvPr>
        </p:nvSpPr>
        <p:spPr>
          <a:xfrm>
            <a:off x="10608501" y="404664"/>
            <a:ext cx="1098848" cy="288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 marL="0" indent="0" algn="ctr">
              <a:buNone/>
              <a:defRPr sz="1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9010651" y="6300789"/>
            <a:ext cx="28448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70C0"/>
                </a:solidFill>
                <a:latin typeface="+mn-lt"/>
              </a:defRPr>
            </a:lvl1pPr>
          </a:lstStyle>
          <a:p>
            <a:pPr>
              <a:defRPr/>
            </a:pPr>
            <a:fld id="{FDD78177-FF78-48E1-8E2B-929A71F2FC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61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1170B-1182-4D8D-B609-174C4EE8FFD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48334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DA7E4-F429-4260-A73C-5EADE605153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64339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10972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3786189"/>
            <a:ext cx="10972800" cy="23399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2DD14-5A42-497F-A070-B57420E63D0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32277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5384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384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3786189"/>
            <a:ext cx="10972800" cy="23399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07794-B204-4ADD-B78E-E974F13D94C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94208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384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86189"/>
            <a:ext cx="5384800" cy="23399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A3FBA-AC10-4DAE-94AF-ECF41B8BE09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39949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1"/>
            <a:ext cx="5384800" cy="48307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95400"/>
            <a:ext cx="5384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86189"/>
            <a:ext cx="5384800" cy="23399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74902-1396-409B-8249-6A0D9603AC2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41385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0"/>
            <a:ext cx="10972800" cy="23383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786189"/>
            <a:ext cx="10972800" cy="23399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НовГУ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68165-3B04-4336-8564-C8966E7D917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8877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0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34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38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6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65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5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7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6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15C85A5-5869-42B7-88FA-F956B3BC35A0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27CC7AD-1091-4CEA-A65A-D720A471AB8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67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er.android.com/intl/ru/sdk/index.html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Основы разработки мобильных приложений на платформе </a:t>
            </a:r>
            <a:r>
              <a:rPr lang="ru-RU" b="1" dirty="0" err="1" smtClean="0">
                <a:effectLst/>
              </a:rPr>
              <a:t>Android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21 октября 2017</a:t>
            </a:r>
          </a:p>
          <a:p>
            <a:endParaRPr lang="ru-RU" dirty="0"/>
          </a:p>
          <a:p>
            <a:r>
              <a:rPr lang="ru-RU" dirty="0" smtClean="0"/>
              <a:t>Якушин А.В. Лаборатория ОИТ ВМК МГУ им. М.В. Ломоносова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8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Особенности ОС </a:t>
            </a:r>
            <a:r>
              <a:rPr lang="en-US" sz="3600" b="1" dirty="0"/>
              <a:t>Android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400" dirty="0" err="1" smtClean="0"/>
              <a:t>Android</a:t>
            </a:r>
            <a:r>
              <a:rPr lang="ru-RU" sz="2400" dirty="0" smtClean="0"/>
              <a:t> </a:t>
            </a:r>
            <a:r>
              <a:rPr lang="ru-RU" sz="2400" dirty="0"/>
              <a:t>ориентирован в первую очередь на разработчиков.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dirty="0" err="1"/>
              <a:t>Android</a:t>
            </a:r>
            <a:r>
              <a:rPr lang="ru-RU" sz="2400" dirty="0"/>
              <a:t> – мощная и интуитивно понятная платформа для разработки, и, благодаря</a:t>
            </a:r>
            <a:r>
              <a:rPr lang="en-US" sz="2400" dirty="0"/>
              <a:t> </a:t>
            </a:r>
            <a:r>
              <a:rPr lang="ru-RU" sz="2400" dirty="0"/>
              <a:t>этому, программисты, которые никогда не имели дела с разработкой ПО для</a:t>
            </a:r>
            <a:r>
              <a:rPr lang="en-US" sz="2400" dirty="0"/>
              <a:t> </a:t>
            </a:r>
            <a:r>
              <a:rPr lang="ru-RU" sz="2400" dirty="0"/>
              <a:t>мобильных устройств, могут легко и быстро начать создавать собственные</a:t>
            </a:r>
            <a:r>
              <a:rPr lang="en-US" sz="2400" dirty="0"/>
              <a:t> </a:t>
            </a:r>
            <a:r>
              <a:rPr lang="ru-RU" sz="2400" dirty="0"/>
              <a:t>полноценные приложения под </a:t>
            </a:r>
            <a:r>
              <a:rPr lang="ru-RU" sz="2400" dirty="0" err="1"/>
              <a:t>Android</a:t>
            </a:r>
            <a:r>
              <a:rPr lang="ru-RU" sz="2400" dirty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dirty="0"/>
              <a:t>Фоновые службы позволяют создавать приложения, реализующие событийно-ориентированную модель, работая незаметно для пользователя, пока он использует другие программы или вообще не использует телефон (примеры таких действий: фоновое проигрывание музыки, отслеживание котировок валют и акций, обновление данных о погоде, изменение мелодии и громкости звонка в зависимости от географического положения и т. п.).</a:t>
            </a:r>
          </a:p>
        </p:txBody>
      </p:sp>
    </p:spTree>
    <p:extLst>
      <p:ext uri="{BB962C8B-B14F-4D97-AF65-F5344CB8AC3E}">
        <p14:creationId xmlns:p14="http://schemas.microsoft.com/office/powerpoint/2010/main" val="2267582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Архитектура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1737360"/>
            <a:ext cx="11772900" cy="413173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Реляционная отказоустойчивая встраиваемая СУБД </a:t>
            </a:r>
            <a:r>
              <a:rPr lang="ru-RU" sz="2400" dirty="0" err="1"/>
              <a:t>SQLite</a:t>
            </a:r>
            <a:r>
              <a:rPr lang="ru-RU" sz="2400" dirty="0"/>
              <a:t> для хранения и обработки структурированных данных.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Встроенная поддержка различных аудио- и </a:t>
            </a:r>
            <a:r>
              <a:rPr lang="ru-RU" sz="2400" dirty="0" err="1"/>
              <a:t>видеоформатов</a:t>
            </a:r>
            <a:r>
              <a:rPr lang="ru-RU" sz="2400" dirty="0"/>
              <a:t>, а также статических изображений (MPEG4, H.264, MP3, AAC, AMR, JPG, PNG, GIF).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В зависимости от оборудования, может поддерживаться GSM и CDMA телефония, а также технологии беспроводной передачи данных (</a:t>
            </a:r>
            <a:r>
              <a:rPr lang="ru-RU" sz="2400" dirty="0" err="1"/>
              <a:t>Bluetooth</a:t>
            </a:r>
            <a:r>
              <a:rPr lang="ru-RU" sz="2400" dirty="0"/>
              <a:t>, EDGE, 3G и </a:t>
            </a:r>
            <a:r>
              <a:rPr lang="ru-RU" sz="2400" dirty="0" err="1"/>
              <a:t>Wi-Fi</a:t>
            </a:r>
            <a:r>
              <a:rPr lang="ru-RU" sz="2400" dirty="0"/>
              <a:t>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Поддержка одной или нескольких камер с возможностью фото/видеосъемки, GPS, компаса и акселерометра.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Мощная среда разработки, включающая, в том числе, эмулятор (виртуальных) устройств с различными (настраиваемыми) характеристиками, инструменты для отладки и профилирования приложений, а также плагин ADT для IDE </a:t>
            </a:r>
            <a:r>
              <a:rPr lang="ru-RU" sz="2400" dirty="0" err="1"/>
              <a:t>Eclipse</a:t>
            </a:r>
            <a:r>
              <a:rPr lang="ru-RU" sz="2400" dirty="0"/>
              <a:t> (поддерживаются и другие </a:t>
            </a:r>
            <a:r>
              <a:rPr lang="en-US" sz="2400" dirty="0"/>
              <a:t>IDE</a:t>
            </a:r>
            <a:r>
              <a:rPr lang="ru-RU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40578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cubrid.org/files/attach/images/220547/480/224/typical-schematic-of-android_stru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754" y="0"/>
            <a:ext cx="8083452" cy="627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757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48468" y="3243173"/>
            <a:ext cx="59602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800" b="1" dirty="0"/>
              <a:t>Приложения (</a:t>
            </a:r>
            <a:r>
              <a:rPr lang="ru-RU" sz="2800" b="1" dirty="0" err="1"/>
              <a:t>Applications</a:t>
            </a:r>
            <a:r>
              <a:rPr lang="ru-RU" sz="2800" b="1" dirty="0"/>
              <a:t>)</a:t>
            </a:r>
            <a:r>
              <a:rPr lang="ru-RU" sz="2800" dirty="0"/>
              <a:t>: </a:t>
            </a:r>
            <a:r>
              <a:rPr lang="ru-RU" sz="2800" dirty="0" err="1"/>
              <a:t>Android</a:t>
            </a:r>
            <a:r>
              <a:rPr lang="ru-RU" sz="2800" dirty="0"/>
              <a:t> поставляется с набором основных приложений,</a:t>
            </a:r>
            <a:r>
              <a:rPr lang="en-US" sz="2800" dirty="0"/>
              <a:t> </a:t>
            </a:r>
            <a:r>
              <a:rPr lang="ru-RU" sz="2800" dirty="0"/>
              <a:t>включающих в себя клиент электронной почты, календарь, карты, браузер, программу</a:t>
            </a:r>
            <a:r>
              <a:rPr lang="en-US" sz="2800" dirty="0"/>
              <a:t> </a:t>
            </a:r>
            <a:r>
              <a:rPr lang="ru-RU" sz="2800" dirty="0"/>
              <a:t>для управления контактами и другие. Все эти приложения написаны с использованием</a:t>
            </a:r>
            <a:r>
              <a:rPr lang="en-US" sz="2800" dirty="0"/>
              <a:t> </a:t>
            </a:r>
            <a:r>
              <a:rPr lang="ru-RU" sz="2800" dirty="0" err="1"/>
              <a:t>Java</a:t>
            </a:r>
            <a:r>
              <a:rPr lang="ru-RU" sz="2800" dirty="0"/>
              <a:t>.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5731608" y="231544"/>
            <a:ext cx="4193930" cy="3011629"/>
            <a:chOff x="4029808" y="562708"/>
            <a:chExt cx="4193930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8" y="562708"/>
              <a:ext cx="4193930" cy="3011629"/>
            </a:xfrm>
            <a:prstGeom prst="rect">
              <a:avLst/>
            </a:prstGeom>
          </p:spPr>
        </p:pic>
        <p:sp>
          <p:nvSpPr>
            <p:cNvPr id="5" name="Скругленный прямоугольник 4"/>
            <p:cNvSpPr/>
            <p:nvPr/>
          </p:nvSpPr>
          <p:spPr>
            <a:xfrm>
              <a:off x="4029808" y="562708"/>
              <a:ext cx="4193930" cy="53633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6374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05300" y="3235672"/>
            <a:ext cx="744220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Фреймворк:</a:t>
            </a:r>
            <a:r>
              <a:rPr lang="ru-RU" sz="2400" dirty="0"/>
              <a:t> Разработчики могут использовать самые современные аппаратные средства, получать</a:t>
            </a:r>
            <a:r>
              <a:rPr lang="en-US" sz="2400" dirty="0"/>
              <a:t> </a:t>
            </a:r>
            <a:r>
              <a:rPr lang="ru-RU" sz="2400" dirty="0"/>
              <a:t>информацию о текущем местоположении, запускать фоновые службы, устанавливать</a:t>
            </a:r>
            <a:r>
              <a:rPr lang="en-US" sz="2400" dirty="0"/>
              <a:t> </a:t>
            </a:r>
            <a:r>
              <a:rPr lang="ru-RU" sz="2400" dirty="0"/>
              <a:t>сигнализацию, добавлять уведомления в строке состояния, и многое, многое другое.</a:t>
            </a:r>
          </a:p>
          <a:p>
            <a:pPr indent="360363" algn="just">
              <a:spcBef>
                <a:spcPts val="600"/>
              </a:spcBef>
            </a:pPr>
            <a:r>
              <a:rPr lang="ru-RU" sz="2400" dirty="0"/>
              <a:t>Разработчики имеют полный доступ к тем же API, которые используются при</a:t>
            </a:r>
            <a:r>
              <a:rPr lang="en-US" sz="2400" dirty="0"/>
              <a:t> </a:t>
            </a:r>
            <a:r>
              <a:rPr lang="ru-RU" sz="2400" dirty="0"/>
              <a:t>создании встроенных приложений.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707890" y="120191"/>
            <a:ext cx="4204947" cy="3011629"/>
            <a:chOff x="4018790" y="573023"/>
            <a:chExt cx="420494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18790" y="1080500"/>
              <a:ext cx="4193930" cy="74830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5981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00600" y="3189316"/>
            <a:ext cx="5947509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Элементы </a:t>
            </a:r>
            <a:r>
              <a:rPr lang="ru-RU" sz="2400" b="1" dirty="0" err="1"/>
              <a:t>фреймворка</a:t>
            </a:r>
            <a:r>
              <a:rPr lang="ru-RU" sz="2400" b="1" dirty="0"/>
              <a:t>: </a:t>
            </a:r>
            <a:r>
              <a:rPr lang="ru-RU" sz="2400" dirty="0"/>
              <a:t>набор представлений (</a:t>
            </a:r>
            <a:r>
              <a:rPr lang="ru-RU" sz="2400" b="1" i="1" dirty="0" err="1"/>
              <a:t>View</a:t>
            </a:r>
            <a:r>
              <a:rPr lang="ru-RU" sz="2400" dirty="0"/>
              <a:t>), которые могут быть использованы для создания приложений, включая списки (</a:t>
            </a:r>
            <a:r>
              <a:rPr lang="ru-RU" sz="2400" dirty="0" err="1"/>
              <a:t>ListView</a:t>
            </a:r>
            <a:r>
              <a:rPr lang="ru-RU" sz="2400" dirty="0"/>
              <a:t>), текстовые поля (</a:t>
            </a:r>
            <a:r>
              <a:rPr lang="ru-RU" sz="2400" dirty="0" err="1"/>
              <a:t>TextView</a:t>
            </a:r>
            <a:r>
              <a:rPr lang="ru-RU" sz="2400" dirty="0"/>
              <a:t>), кнопки (</a:t>
            </a:r>
            <a:r>
              <a:rPr lang="ru-RU" sz="2400" dirty="0" err="1"/>
              <a:t>Button</a:t>
            </a:r>
            <a:r>
              <a:rPr lang="ru-RU" sz="2400" dirty="0"/>
              <a:t>) и даже встраиваемые веб-браузер (</a:t>
            </a:r>
            <a:r>
              <a:rPr lang="ru-RU" sz="2400" dirty="0" err="1"/>
              <a:t>WebView</a:t>
            </a:r>
            <a:r>
              <a:rPr lang="ru-RU" sz="2400" dirty="0"/>
              <a:t>) и карты (</a:t>
            </a:r>
            <a:r>
              <a:rPr lang="ru-RU" sz="2400" dirty="0" err="1"/>
              <a:t>MapView</a:t>
            </a:r>
            <a:r>
              <a:rPr lang="ru-RU" sz="2400" dirty="0"/>
              <a:t>).</a:t>
            </a:r>
          </a:p>
          <a:p>
            <a:pPr indent="360363" algn="just">
              <a:spcBef>
                <a:spcPts val="600"/>
              </a:spcBef>
            </a:pPr>
            <a:r>
              <a:rPr lang="ru-RU" sz="2400" dirty="0"/>
              <a:t>Контент-провайдеры (</a:t>
            </a:r>
            <a:r>
              <a:rPr lang="ru-RU" sz="2400" b="1" i="1" dirty="0" err="1"/>
              <a:t>Content</a:t>
            </a:r>
            <a:r>
              <a:rPr lang="ru-RU" sz="2400" b="1" i="1" dirty="0"/>
              <a:t> </a:t>
            </a:r>
            <a:r>
              <a:rPr lang="ru-RU" sz="2400" b="1" i="1" dirty="0" err="1"/>
              <a:t>Providers</a:t>
            </a:r>
            <a:r>
              <a:rPr lang="ru-RU" sz="2400" dirty="0"/>
              <a:t>), которые позволяют приложениям получать доступ к данным из других приложений (например, контактов), либо делиться своими данными 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944246" y="223091"/>
            <a:ext cx="4204947" cy="3011629"/>
            <a:chOff x="4018790" y="573023"/>
            <a:chExt cx="420494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18790" y="1080500"/>
              <a:ext cx="4193930" cy="74830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7034784" y="1261872"/>
              <a:ext cx="646176" cy="2623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204296" y="1263183"/>
              <a:ext cx="646176" cy="2623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1199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97210" y="3176300"/>
            <a:ext cx="773430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Элементы </a:t>
            </a:r>
            <a:r>
              <a:rPr lang="ru-RU" sz="2400" b="1" dirty="0" err="1"/>
              <a:t>фреймворка</a:t>
            </a:r>
            <a:r>
              <a:rPr lang="ru-RU" sz="2400" b="1" dirty="0"/>
              <a:t>: </a:t>
            </a:r>
            <a:r>
              <a:rPr lang="ru-RU" sz="2400" dirty="0"/>
              <a:t>Менеджер ресурсов (</a:t>
            </a:r>
            <a:r>
              <a:rPr lang="ru-RU" sz="2400" b="1" i="1" dirty="0" err="1"/>
              <a:t>Resource</a:t>
            </a:r>
            <a:r>
              <a:rPr lang="ru-RU" sz="2400" b="1" i="1" dirty="0"/>
              <a:t> </a:t>
            </a:r>
            <a:r>
              <a:rPr lang="ru-RU" sz="2400" b="1" i="1" dirty="0" err="1"/>
              <a:t>Manager</a:t>
            </a:r>
            <a:r>
              <a:rPr lang="ru-RU" sz="2400" dirty="0"/>
              <a:t>), обеспечивающий доступ к ресурсам, не являющимся программным кодом, таким, как локализованные строки (</a:t>
            </a:r>
            <a:r>
              <a:rPr lang="ru-RU" sz="2400" dirty="0" err="1"/>
              <a:t>strings</a:t>
            </a:r>
            <a:r>
              <a:rPr lang="ru-RU" sz="2400" dirty="0"/>
              <a:t>), графические ресурсы (</a:t>
            </a:r>
            <a:r>
              <a:rPr lang="ru-RU" sz="2400" dirty="0" err="1"/>
              <a:t>drawable</a:t>
            </a:r>
            <a:r>
              <a:rPr lang="ru-RU" sz="2400" dirty="0"/>
              <a:t>) и файлы разметки (</a:t>
            </a:r>
            <a:r>
              <a:rPr lang="ru-RU" sz="2400" dirty="0" err="1"/>
              <a:t>Layouts</a:t>
            </a:r>
            <a:r>
              <a:rPr lang="ru-RU" sz="2400" dirty="0"/>
              <a:t>).</a:t>
            </a:r>
          </a:p>
          <a:p>
            <a:pPr indent="360363" algn="just">
              <a:spcBef>
                <a:spcPts val="600"/>
              </a:spcBef>
            </a:pPr>
            <a:r>
              <a:rPr lang="ru-RU" sz="2400" dirty="0"/>
              <a:t>Менеджер уведомлений (</a:t>
            </a:r>
            <a:r>
              <a:rPr lang="ru-RU" sz="2400" b="1" i="1" dirty="0" err="1"/>
              <a:t>Notification</a:t>
            </a:r>
            <a:r>
              <a:rPr lang="ru-RU" sz="2400" b="1" i="1" dirty="0"/>
              <a:t> </a:t>
            </a:r>
            <a:r>
              <a:rPr lang="ru-RU" sz="2400" b="1" i="1" dirty="0" err="1"/>
              <a:t>Manager</a:t>
            </a:r>
            <a:r>
              <a:rPr lang="ru-RU" sz="2400" dirty="0"/>
              <a:t>), который позволяет всем приложениям отображать пользовательские уведомления в строке состояния мобильного устройства.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733290" y="164671"/>
            <a:ext cx="4204947" cy="3011629"/>
            <a:chOff x="4018790" y="573023"/>
            <a:chExt cx="420494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18790" y="1080500"/>
              <a:ext cx="4193930" cy="74830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803684" y="1525523"/>
              <a:ext cx="646176" cy="2623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7466168" y="1527046"/>
              <a:ext cx="646176" cy="2623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6809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92600" y="3196835"/>
            <a:ext cx="7696200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Элементы </a:t>
            </a:r>
            <a:r>
              <a:rPr lang="ru-RU" sz="2400" b="1" dirty="0" err="1"/>
              <a:t>фреймворка</a:t>
            </a:r>
            <a:r>
              <a:rPr lang="ru-RU" sz="2400" b="1" dirty="0"/>
              <a:t>: </a:t>
            </a:r>
            <a:r>
              <a:rPr lang="ru-RU" sz="2400" dirty="0"/>
              <a:t>Менеджер «Активностей» (</a:t>
            </a:r>
            <a:r>
              <a:rPr lang="ru-RU" sz="2400" b="1" i="1" dirty="0" err="1"/>
              <a:t>Activity</a:t>
            </a:r>
            <a:r>
              <a:rPr lang="ru-RU" sz="2400" b="1" i="1" dirty="0"/>
              <a:t> </a:t>
            </a:r>
            <a:r>
              <a:rPr lang="ru-RU" sz="2400" b="1" i="1" dirty="0" err="1"/>
              <a:t>Manager</a:t>
            </a:r>
            <a:r>
              <a:rPr lang="ru-RU" sz="2400" dirty="0"/>
              <a:t>), который управляет жизненным циклом приложений и предоставляет возможности переключения между различными «Активностями» .</a:t>
            </a:r>
          </a:p>
          <a:p>
            <a:pPr indent="360363" algn="just">
              <a:spcBef>
                <a:spcPts val="600"/>
              </a:spcBef>
            </a:pPr>
            <a:r>
              <a:rPr lang="ru-RU" sz="2400" dirty="0"/>
              <a:t>Менеджер местоположения (</a:t>
            </a:r>
            <a:r>
              <a:rPr lang="ru-RU" sz="2400" b="1" i="1" dirty="0" err="1"/>
              <a:t>Location</a:t>
            </a:r>
            <a:r>
              <a:rPr lang="ru-RU" sz="2400" b="1" i="1" dirty="0"/>
              <a:t> </a:t>
            </a:r>
            <a:r>
              <a:rPr lang="ru-RU" sz="2400" b="1" i="1" dirty="0" err="1"/>
              <a:t>Manager</a:t>
            </a:r>
            <a:r>
              <a:rPr lang="ru-RU" sz="2400" dirty="0"/>
              <a:t>), позволяющие приложениям периодически получать обновленные данные о текущем географическом положении устройства.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669790" y="115823"/>
            <a:ext cx="4204947" cy="3011629"/>
            <a:chOff x="4018790" y="573023"/>
            <a:chExt cx="420494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18790" y="1080500"/>
              <a:ext cx="4193930" cy="74830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533684" y="1258103"/>
              <a:ext cx="646176" cy="26234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666180" y="1534160"/>
              <a:ext cx="590600" cy="233383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8544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78300" y="3152852"/>
            <a:ext cx="77851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Библиотеки</a:t>
            </a:r>
            <a:r>
              <a:rPr lang="ru-RU" sz="2400" dirty="0"/>
              <a:t>: </a:t>
            </a:r>
            <a:r>
              <a:rPr lang="ru-RU" sz="2400" dirty="0" err="1"/>
              <a:t>Android</a:t>
            </a:r>
            <a:r>
              <a:rPr lang="ru-RU" sz="2400" dirty="0"/>
              <a:t> включает в себя набор библиотек C/C++, используемых различными компонентами системы. Фреймворк предоставляет разработчикам возможности всех этих библиотек. </a:t>
            </a:r>
          </a:p>
          <a:p>
            <a:pPr indent="360363" algn="just">
              <a:spcBef>
                <a:spcPts val="600"/>
              </a:spcBef>
            </a:pPr>
            <a:r>
              <a:rPr lang="ru-RU" sz="2400" dirty="0"/>
              <a:t>Некоторые из основных библиотек: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/>
              <a:t>Системная библиотека C (</a:t>
            </a:r>
            <a:r>
              <a:rPr lang="ru-RU" sz="2400" dirty="0" err="1"/>
              <a:t>libc</a:t>
            </a:r>
            <a:r>
              <a:rPr lang="ru-RU" sz="2400" dirty="0"/>
              <a:t>) – основанная на коде </a:t>
            </a:r>
            <a:r>
              <a:rPr lang="ru-RU" sz="2400" dirty="0" err="1"/>
              <a:t>libc</a:t>
            </a:r>
            <a:r>
              <a:rPr lang="ru-RU" sz="2400" dirty="0"/>
              <a:t>, заимствованном из </a:t>
            </a:r>
            <a:r>
              <a:rPr lang="ru-RU" sz="2400" dirty="0" err="1"/>
              <a:t>BSD</a:t>
            </a:r>
            <a:r>
              <a:rPr lang="ru-RU" sz="2400" dirty="0"/>
              <a:t>, реализация стандартной системной библиотеки, оптимизированная для мобильных устройств на базе ядра </a:t>
            </a:r>
            <a:r>
              <a:rPr lang="ru-RU" sz="2400" dirty="0" err="1"/>
              <a:t>Linux</a:t>
            </a:r>
            <a:r>
              <a:rPr lang="ru-RU" sz="2400" dirty="0"/>
              <a:t>.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5715840" y="141223"/>
            <a:ext cx="4196997" cy="3011629"/>
            <a:chOff x="4026740" y="573023"/>
            <a:chExt cx="419699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26740" y="1828800"/>
              <a:ext cx="2498631" cy="97801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803684" y="2528516"/>
              <a:ext cx="646176" cy="20052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76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78300" y="3612961"/>
            <a:ext cx="78105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Библиотеки: 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/>
              <a:t>Медиа-библиотека – основанная на базе </a:t>
            </a:r>
            <a:r>
              <a:rPr lang="ru-RU" sz="2400" dirty="0" err="1"/>
              <a:t>фреймворка</a:t>
            </a:r>
            <a:r>
              <a:rPr lang="ru-RU" sz="2400" dirty="0"/>
              <a:t> </a:t>
            </a:r>
            <a:r>
              <a:rPr lang="ru-RU" sz="2400" dirty="0" err="1"/>
              <a:t>OpenCore</a:t>
            </a:r>
            <a:r>
              <a:rPr lang="ru-RU" sz="2400" dirty="0"/>
              <a:t> корпорации </a:t>
            </a:r>
            <a:r>
              <a:rPr lang="ru-RU" sz="2400" dirty="0" err="1"/>
              <a:t>PacketVideo</a:t>
            </a:r>
            <a:r>
              <a:rPr lang="ru-RU" sz="2400" dirty="0"/>
              <a:t>, библиотека обеспечивает работу со многими популярными форматами аудио, видео и изображений.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err="1"/>
              <a:t>SurfaceManager</a:t>
            </a:r>
            <a:r>
              <a:rPr lang="ru-RU" sz="2400" dirty="0"/>
              <a:t> – управляет доступом к подсистеме отображения и обеспечивает «бесшовное» наложение 2D- и 3D-графики из нескольких приложений.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753940" y="115823"/>
            <a:ext cx="4196997" cy="3011629"/>
            <a:chOff x="4026740" y="573023"/>
            <a:chExt cx="419699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26740" y="1828800"/>
              <a:ext cx="2498631" cy="97801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04854" y="2026920"/>
              <a:ext cx="598386" cy="2239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169375" y="1999539"/>
              <a:ext cx="598386" cy="2239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395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Идея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Изучение опыта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Технологии, инструменты и материалы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Прототип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Реализация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8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65600" y="3506829"/>
            <a:ext cx="78994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Библиотеки: 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err="1"/>
              <a:t>LibWebCore</a:t>
            </a:r>
            <a:r>
              <a:rPr lang="ru-RU" sz="2400" dirty="0"/>
              <a:t> – современный движок, используемый как встроенным в </a:t>
            </a:r>
            <a:r>
              <a:rPr lang="ru-RU" sz="2400" dirty="0" err="1"/>
              <a:t>Android</a:t>
            </a:r>
            <a:r>
              <a:rPr lang="ru-RU" sz="2400" dirty="0"/>
              <a:t> веб-браузером, так и компонентами внутри приложений (</a:t>
            </a:r>
            <a:r>
              <a:rPr lang="ru-RU" sz="2400" dirty="0" err="1"/>
              <a:t>WebView</a:t>
            </a:r>
            <a:r>
              <a:rPr lang="ru-RU" sz="2400" dirty="0"/>
              <a:t>).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err="1"/>
              <a:t>FreeType</a:t>
            </a:r>
            <a:r>
              <a:rPr lang="ru-RU" sz="2400" dirty="0"/>
              <a:t> – обеспечивает растровый и векторный рендеринг шрифтов.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err="1"/>
              <a:t>SQLite</a:t>
            </a:r>
            <a:r>
              <a:rPr lang="ru-RU" sz="2400" dirty="0"/>
              <a:t> – мощный и легкий механизм реляционной СУБД, доступный для всех приложений.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703140" y="181965"/>
            <a:ext cx="4196997" cy="3011629"/>
            <a:chOff x="4026740" y="573023"/>
            <a:chExt cx="419699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26740" y="1828800"/>
              <a:ext cx="2498631" cy="97801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827579" y="2256473"/>
              <a:ext cx="598386" cy="2239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010298" y="2254836"/>
              <a:ext cx="598386" cy="2239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827579" y="1999539"/>
              <a:ext cx="598386" cy="2239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073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495800" y="594359"/>
            <a:ext cx="6492240" cy="52578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41800" y="3506829"/>
            <a:ext cx="78232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spcBef>
                <a:spcPts val="600"/>
              </a:spcBef>
            </a:pPr>
            <a:r>
              <a:rPr lang="ru-RU" sz="2400" b="1" dirty="0"/>
              <a:t>Библиотеки: 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err="1"/>
              <a:t>SGL</a:t>
            </a:r>
            <a:r>
              <a:rPr lang="ru-RU" sz="2400" dirty="0"/>
              <a:t> – основной механизм для отображения двумерной графики.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/>
              <a:t>3D-библиотеки – реализуют </a:t>
            </a:r>
            <a:r>
              <a:rPr lang="ru-RU" sz="2400" dirty="0" err="1"/>
              <a:t>API</a:t>
            </a:r>
            <a:r>
              <a:rPr lang="ru-RU" sz="2400" dirty="0"/>
              <a:t>, основанный на </a:t>
            </a:r>
            <a:r>
              <a:rPr lang="ru-RU" sz="2400" dirty="0" err="1"/>
              <a:t>OpenGL</a:t>
            </a:r>
            <a:r>
              <a:rPr lang="ru-RU" sz="2400" dirty="0"/>
              <a:t> </a:t>
            </a:r>
            <a:r>
              <a:rPr lang="ru-RU" sz="2400" dirty="0" err="1"/>
              <a:t>ES</a:t>
            </a:r>
            <a:r>
              <a:rPr lang="ru-RU" sz="2400" dirty="0"/>
              <a:t> </a:t>
            </a:r>
            <a:r>
              <a:rPr lang="ru-RU" sz="2400" dirty="0" err="1"/>
              <a:t>API</a:t>
            </a:r>
            <a:r>
              <a:rPr lang="ru-RU" sz="2400" dirty="0"/>
              <a:t>; эти библиотеки используют либо аппаратное ускорение 3D-графики (при наличии аппаратного акселератора) или встроенный оптимизированный программный </a:t>
            </a:r>
            <a:r>
              <a:rPr lang="ru-RU" sz="2400" dirty="0" err="1"/>
              <a:t>растеризатор</a:t>
            </a:r>
            <a:r>
              <a:rPr lang="ru-RU" sz="2400" dirty="0"/>
              <a:t> трехмерной графики.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948221" y="181965"/>
            <a:ext cx="4196997" cy="3011629"/>
            <a:chOff x="4026740" y="573023"/>
            <a:chExt cx="4196997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4026740" y="1828800"/>
              <a:ext cx="2498631" cy="97801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169375" y="2534920"/>
              <a:ext cx="598386" cy="176191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169375" y="2282245"/>
              <a:ext cx="598386" cy="190445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5287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компоненты </a:t>
            </a:r>
            <a:r>
              <a:rPr lang="en-GB" sz="3600" b="1" dirty="0"/>
              <a:t>Android</a:t>
            </a:r>
            <a:endParaRPr lang="ru-RU" sz="36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29100" y="3562487"/>
            <a:ext cx="78232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Рабочая среда</a:t>
            </a:r>
            <a:r>
              <a:rPr lang="ru-RU" sz="2400" dirty="0"/>
              <a:t> (</a:t>
            </a:r>
            <a:r>
              <a:rPr lang="ru-RU" sz="2400" dirty="0" err="1"/>
              <a:t>runtime</a:t>
            </a:r>
            <a:r>
              <a:rPr lang="ru-RU" sz="2400" dirty="0"/>
              <a:t> </a:t>
            </a:r>
            <a:r>
              <a:rPr lang="ru-RU" sz="2400" dirty="0" err="1"/>
              <a:t>environment</a:t>
            </a:r>
            <a:r>
              <a:rPr lang="ru-RU" sz="2400" dirty="0"/>
              <a:t>, </a:t>
            </a:r>
            <a:r>
              <a:rPr lang="ru-RU" sz="2400" dirty="0" err="1"/>
              <a:t>RTE</a:t>
            </a:r>
            <a:r>
              <a:rPr lang="ru-RU" sz="2400" dirty="0"/>
              <a:t>):</a:t>
            </a:r>
          </a:p>
          <a:p>
            <a:pPr marL="0" lvl="1" indent="457200" algn="just">
              <a:spcBef>
                <a:spcPts val="1200"/>
              </a:spcBef>
            </a:pPr>
            <a:r>
              <a:rPr lang="ru-RU" sz="2400" dirty="0" err="1"/>
              <a:t>Android</a:t>
            </a:r>
            <a:r>
              <a:rPr lang="ru-RU" sz="2400" dirty="0"/>
              <a:t> включает в себя набор библиотек, которые обеспечивает большинство </a:t>
            </a:r>
            <a:r>
              <a:rPr lang="ru-RU" sz="2400" dirty="0" err="1"/>
              <a:t>runtime</a:t>
            </a:r>
            <a:r>
              <a:rPr lang="ru-RU" sz="2400" dirty="0"/>
              <a:t>-функций, доступных в основных библиотеках языка программирования Java.</a:t>
            </a:r>
          </a:p>
          <a:p>
            <a:pPr marL="0" lvl="1" indent="457200" algn="just">
              <a:spcBef>
                <a:spcPts val="1200"/>
              </a:spcBef>
            </a:pPr>
            <a:r>
              <a:rPr lang="ru-RU" sz="2400" dirty="0"/>
              <a:t>Виртуальная машина </a:t>
            </a:r>
            <a:r>
              <a:rPr lang="ru-RU" sz="2400" dirty="0" err="1"/>
              <a:t>Dalvik</a:t>
            </a:r>
            <a:r>
              <a:rPr lang="ru-RU" sz="2400" dirty="0"/>
              <a:t> полагается на исполнении ядром </a:t>
            </a:r>
            <a:r>
              <a:rPr lang="ru-RU" sz="2400" dirty="0" err="1"/>
              <a:t>Linux</a:t>
            </a:r>
            <a:r>
              <a:rPr lang="ru-RU" sz="2400" dirty="0"/>
              <a:t> основных системных функций, таких как </a:t>
            </a:r>
            <a:r>
              <a:rPr lang="ru-RU" sz="2400" dirty="0" err="1"/>
              <a:t>многопоточность</a:t>
            </a:r>
            <a:r>
              <a:rPr lang="ru-RU" sz="2400" dirty="0"/>
              <a:t>, ввод/вывод и низкоуровневое управления памятью.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949755" y="231544"/>
            <a:ext cx="4193930" cy="3011629"/>
            <a:chOff x="4029807" y="573023"/>
            <a:chExt cx="4193930" cy="301162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9807" y="573023"/>
              <a:ext cx="4193930" cy="3011629"/>
            </a:xfrm>
            <a:prstGeom prst="rect">
              <a:avLst/>
            </a:prstGeom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6588980" y="1844703"/>
              <a:ext cx="1626807" cy="786263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3414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129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Безопасность и полномочия приложений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977900"/>
            <a:ext cx="10058400" cy="4891194"/>
          </a:xfrm>
        </p:spPr>
        <p:txBody>
          <a:bodyPr>
            <a:noAutofit/>
          </a:bodyPr>
          <a:lstStyle/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Инструмент </a:t>
            </a:r>
            <a:r>
              <a:rPr lang="ru-RU" sz="2400" dirty="0" err="1"/>
              <a:t>dx</a:t>
            </a:r>
            <a:r>
              <a:rPr lang="ru-RU" sz="2400" dirty="0"/>
              <a:t> из </a:t>
            </a:r>
            <a:r>
              <a:rPr lang="ru-RU" sz="2400" dirty="0" err="1"/>
              <a:t>Android</a:t>
            </a:r>
            <a:r>
              <a:rPr lang="ru-RU" sz="2400" dirty="0"/>
              <a:t> </a:t>
            </a:r>
            <a:r>
              <a:rPr lang="ru-RU" sz="2400" dirty="0" err="1"/>
              <a:t>SDK</a:t>
            </a:r>
            <a:r>
              <a:rPr lang="ru-RU" sz="2400" dirty="0"/>
              <a:t> компилирует приложения, написанные на Java, в исполняемый формат виртуальной машины </a:t>
            </a:r>
            <a:r>
              <a:rPr lang="ru-RU" sz="2400" dirty="0" err="1"/>
              <a:t>Dalvik</a:t>
            </a:r>
            <a:r>
              <a:rPr lang="ru-RU" sz="2400" dirty="0"/>
              <a:t>. </a:t>
            </a:r>
          </a:p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Помимо непосредственно исполняемых файлов, в состав приложения </a:t>
            </a:r>
            <a:r>
              <a:rPr lang="ru-RU" sz="2400" dirty="0" err="1"/>
              <a:t>Android</a:t>
            </a:r>
            <a:r>
              <a:rPr lang="ru-RU" sz="2400" dirty="0"/>
              <a:t> входят прочие вспомогательные компоненты (такие, например, как файлы с данными и файлы ресурсов). </a:t>
            </a:r>
          </a:p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 err="1"/>
              <a:t>SDK</a:t>
            </a:r>
            <a:r>
              <a:rPr lang="ru-RU" sz="2400" dirty="0"/>
              <a:t> упаковывает все необходимое для установки приложения в файл с расширением .</a:t>
            </a:r>
            <a:r>
              <a:rPr lang="ru-RU" sz="2400" dirty="0" err="1"/>
              <a:t>apk</a:t>
            </a:r>
            <a:r>
              <a:rPr lang="ru-RU" sz="2400" dirty="0"/>
              <a:t> (</a:t>
            </a:r>
            <a:r>
              <a:rPr lang="ru-RU" sz="2400" dirty="0" err="1"/>
              <a:t>Android</a:t>
            </a:r>
            <a:r>
              <a:rPr lang="ru-RU" sz="2400" dirty="0"/>
              <a:t> </a:t>
            </a:r>
            <a:r>
              <a:rPr lang="ru-RU" sz="2400" dirty="0" err="1"/>
              <a:t>package</a:t>
            </a:r>
            <a:r>
              <a:rPr lang="ru-RU" sz="2400" dirty="0"/>
              <a:t>). </a:t>
            </a:r>
          </a:p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Весь код в одном файле .</a:t>
            </a:r>
            <a:r>
              <a:rPr lang="ru-RU" sz="2400" dirty="0" err="1"/>
              <a:t>apk</a:t>
            </a:r>
            <a:r>
              <a:rPr lang="ru-RU" sz="2400" dirty="0"/>
              <a:t> считается одним приложением и этот файл используется для установки данного приложения на устройствах с ОС </a:t>
            </a:r>
            <a:r>
              <a:rPr lang="ru-RU" sz="2400" dirty="0" err="1"/>
              <a:t>Android</a:t>
            </a:r>
            <a:r>
              <a:rPr lang="ru-RU" sz="2400" dirty="0"/>
              <a:t>.</a:t>
            </a:r>
          </a:p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После установки на устройства, каждое приложение для </a:t>
            </a:r>
            <a:r>
              <a:rPr lang="ru-RU" sz="2400" dirty="0" err="1"/>
              <a:t>Android</a:t>
            </a:r>
            <a:r>
              <a:rPr lang="ru-RU" sz="2400" dirty="0"/>
              <a:t> живет в своей собственной изолированной «песочнице» (среде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166028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Особенности «песочницы» для приложений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Система </a:t>
            </a:r>
            <a:r>
              <a:rPr lang="ru-RU" sz="2400" dirty="0" err="1"/>
              <a:t>Android</a:t>
            </a:r>
            <a:r>
              <a:rPr lang="ru-RU" sz="2400" dirty="0"/>
              <a:t> – это многопользовательская </a:t>
            </a:r>
            <a:r>
              <a:rPr lang="ru-RU" sz="2400" dirty="0" err="1"/>
              <a:t>Linux</a:t>
            </a:r>
            <a:r>
              <a:rPr lang="ru-RU" sz="2400" dirty="0"/>
              <a:t>-система, в которой каждое приложение работает с правами уникального пользователя. </a:t>
            </a:r>
          </a:p>
          <a:p>
            <a:pPr marL="0" indent="3571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/>
              <a:t>В </a:t>
            </a:r>
            <a:r>
              <a:rPr lang="ru-RU" sz="2400" dirty="0" err="1"/>
              <a:t>Android</a:t>
            </a:r>
            <a:r>
              <a:rPr lang="ru-RU" sz="2400" dirty="0"/>
              <a:t> реализована характерная для </a:t>
            </a:r>
            <a:r>
              <a:rPr lang="ru-RU" sz="2400" dirty="0" err="1"/>
              <a:t>Unix</a:t>
            </a:r>
            <a:r>
              <a:rPr lang="ru-RU" sz="2400" dirty="0"/>
              <a:t>-подобных ОС система базовая безопасности и управления доступом, в которой: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все в системе является файлом, который обязательно принадлежит какому-то пользователю (имеет соответствующий </a:t>
            </a:r>
            <a:r>
              <a:rPr lang="ru-RU" sz="2400" dirty="0" err="1"/>
              <a:t>User</a:t>
            </a:r>
            <a:r>
              <a:rPr lang="ru-RU" sz="2400" dirty="0"/>
              <a:t> </a:t>
            </a:r>
            <a:r>
              <a:rPr lang="ru-RU" sz="2400" dirty="0" err="1"/>
              <a:t>ID</a:t>
            </a:r>
            <a:r>
              <a:rPr lang="ru-RU" sz="2400" dirty="0"/>
              <a:t>, </a:t>
            </a:r>
            <a:r>
              <a:rPr lang="ru-RU" sz="2400" dirty="0" err="1"/>
              <a:t>UID</a:t>
            </a:r>
            <a:r>
              <a:rPr lang="ru-RU" sz="2400" dirty="0"/>
              <a:t>);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любой процесс в системе обязательно работает с правами какого-то пользователя (тоже имеет свой </a:t>
            </a:r>
            <a:r>
              <a:rPr lang="ru-RU" sz="2400" dirty="0" err="1"/>
              <a:t>UID</a:t>
            </a:r>
            <a:r>
              <a:rPr lang="ru-RU" sz="2400" dirty="0"/>
              <a:t>);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ru-RU" sz="2400" dirty="0"/>
              <a:t>сопоставляя </a:t>
            </a:r>
            <a:r>
              <a:rPr lang="ru-RU" sz="2400" dirty="0" err="1"/>
              <a:t>UID'ы</a:t>
            </a:r>
            <a:r>
              <a:rPr lang="ru-RU" sz="2400" dirty="0"/>
              <a:t> процесса и файла, система безопасности </a:t>
            </a:r>
            <a:r>
              <a:rPr lang="ru-RU" sz="2400" dirty="0" err="1"/>
              <a:t>Unix</a:t>
            </a:r>
            <a:r>
              <a:rPr lang="ru-RU" sz="2400" dirty="0"/>
              <a:t> разрешает или запрещает запрашиваемую процессом операцию с конкретным файлом.</a:t>
            </a:r>
          </a:p>
        </p:txBody>
      </p:sp>
    </p:spTree>
    <p:extLst>
      <p:ext uri="{BB962C8B-B14F-4D97-AF65-F5344CB8AC3E}">
        <p14:creationId xmlns:p14="http://schemas.microsoft.com/office/powerpoint/2010/main" val="301953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charset="0"/>
                <a:cs typeface="Arial" charset="0"/>
              </a:rPr>
              <a:t>Составные части </a:t>
            </a:r>
            <a:r>
              <a:rPr lang="en-US" dirty="0">
                <a:latin typeface="Arial" charset="0"/>
                <a:cs typeface="Arial" charset="0"/>
              </a:rPr>
              <a:t>Android-</a:t>
            </a:r>
            <a:r>
              <a:rPr lang="ru-RU" dirty="0">
                <a:latin typeface="Arial" charset="0"/>
                <a:cs typeface="Arial" charset="0"/>
              </a:rPr>
              <a:t>приложения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Oval 2"/>
          <p:cNvSpPr/>
          <p:nvPr/>
        </p:nvSpPr>
        <p:spPr>
          <a:xfrm>
            <a:off x="4224338" y="1412876"/>
            <a:ext cx="2735262" cy="10080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Android-application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03388" y="2924175"/>
            <a:ext cx="2736850" cy="100965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Activities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071813" y="4149726"/>
            <a:ext cx="2736850" cy="10080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Content Providers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75500" y="2852738"/>
            <a:ext cx="2736850" cy="100806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Services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129338" y="4149726"/>
            <a:ext cx="2735262" cy="10080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Intents</a:t>
            </a: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719513" y="2349501"/>
            <a:ext cx="1008062" cy="57467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800601" y="2420939"/>
            <a:ext cx="358775" cy="17287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951539" y="2384426"/>
            <a:ext cx="763587" cy="180022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1"/>
          </p:cNvCxnSpPr>
          <p:nvPr/>
        </p:nvCxnSpPr>
        <p:spPr>
          <a:xfrm flipH="1" flipV="1">
            <a:off x="6715126" y="2205039"/>
            <a:ext cx="862013" cy="7953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9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Activity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–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основная единица графического интерфейса </a:t>
            </a:r>
            <a:b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</a:b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(аналог окна или экранной формы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)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677" name="Content Placeholder 7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/>
            <a:endParaRPr lang="ru-RU" sz="2000" b="1" dirty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916114"/>
            <a:ext cx="2133600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464" y="2636839"/>
            <a:ext cx="1971675" cy="289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4" y="2924175"/>
            <a:ext cx="4465637" cy="3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6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Activities</a:t>
            </a:r>
            <a:r>
              <a:rPr lang="ru-RU" dirty="0">
                <a:latin typeface="Arial" charset="0"/>
                <a:cs typeface="Arial" charset="0"/>
              </a:rPr>
              <a:t> - </a:t>
            </a:r>
            <a:r>
              <a:rPr lang="en-US" dirty="0">
                <a:latin typeface="Arial" charset="0"/>
                <a:cs typeface="Arial" charset="0"/>
              </a:rPr>
              <a:t>lifecycle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981076"/>
            <a:ext cx="169068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1" y="387458"/>
            <a:ext cx="401796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50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7859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Архитектура </a:t>
            </a:r>
            <a:r>
              <a:rPr lang="en-US" sz="3200" b="1" dirty="0"/>
              <a:t>Android-</a:t>
            </a:r>
            <a:r>
              <a:rPr lang="ru-RU" sz="3200" b="1" dirty="0"/>
              <a:t>приложения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580" y="965200"/>
            <a:ext cx="1135379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>
              <a:spcBef>
                <a:spcPts val="1200"/>
              </a:spcBef>
            </a:pPr>
            <a:r>
              <a:rPr lang="ru-RU" sz="2400" dirty="0"/>
              <a:t>Пример. Пусть наше приложение имеет экраны A и B. Пользователь сначала открывает экран A, а затем экран B; с этого момента экран A стал невидим.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Это означает, что экран A и вся логика, содержащаяся в нём, может находиться в памяти, а может и не находиться.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Так, нет гарантий, что объекты, связанные с экраном A находятся в памяти, пока виден экран B.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Логика экрана B не должна завязываться на нахождение объектов экрана A в памяти. Побочный эффект состоит в том, что архитектура </a:t>
            </a:r>
            <a:r>
              <a:rPr lang="ru-RU" sz="2400" dirty="0" err="1"/>
              <a:t>Android</a:t>
            </a:r>
            <a:r>
              <a:rPr lang="ru-RU" sz="2400" dirty="0"/>
              <a:t> принуждает к использованию архитектурного стиля </a:t>
            </a:r>
            <a:r>
              <a:rPr lang="ru-RU" sz="2400" dirty="0" err="1"/>
              <a:t>стиля</a:t>
            </a:r>
            <a:r>
              <a:rPr lang="ru-RU" sz="2400" dirty="0"/>
              <a:t> «shared </a:t>
            </a:r>
            <a:r>
              <a:rPr lang="ru-RU" sz="2400" dirty="0" err="1"/>
              <a:t>nothing</a:t>
            </a:r>
            <a:r>
              <a:rPr lang="ru-RU" sz="2400" dirty="0"/>
              <a:t>».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Это означает, что разные части </a:t>
            </a:r>
            <a:r>
              <a:rPr lang="ru-RU" sz="2400" dirty="0" err="1"/>
              <a:t>Android</a:t>
            </a:r>
            <a:r>
              <a:rPr lang="ru-RU" sz="2400" dirty="0"/>
              <a:t> приложения могут вызывать друг друга и взаимодействовать между собой только формально; ни один из них не может обратиться к другому напрямую.</a:t>
            </a:r>
          </a:p>
        </p:txBody>
      </p:sp>
    </p:spTree>
    <p:extLst>
      <p:ext uri="{BB962C8B-B14F-4D97-AF65-F5344CB8AC3E}">
        <p14:creationId xmlns:p14="http://schemas.microsoft.com/office/powerpoint/2010/main" val="189199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Архитектура </a:t>
            </a:r>
            <a:r>
              <a:rPr lang="en-US" sz="3200" b="1" dirty="0"/>
              <a:t>Android-</a:t>
            </a:r>
            <a:r>
              <a:rPr lang="ru-RU" sz="3200" b="1" dirty="0"/>
              <a:t>приложения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300" y="1845734"/>
            <a:ext cx="1173479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>
              <a:spcBef>
                <a:spcPts val="1200"/>
              </a:spcBef>
            </a:pPr>
            <a:r>
              <a:rPr lang="ru-RU" sz="2400" dirty="0"/>
              <a:t>Что случится, если пользователь решит вернуться на экран A?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Он захочет увидеть его в том же состоянии, в котором он оставил его.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Как </a:t>
            </a:r>
            <a:r>
              <a:rPr lang="ru-RU" sz="2400" dirty="0" err="1"/>
              <a:t>фреймворк</a:t>
            </a:r>
            <a:r>
              <a:rPr lang="ru-RU" sz="2400" dirty="0"/>
              <a:t> </a:t>
            </a:r>
            <a:r>
              <a:rPr lang="ru-RU" sz="2400" dirty="0" err="1"/>
              <a:t>Android</a:t>
            </a:r>
            <a:r>
              <a:rPr lang="ru-RU" sz="2400" dirty="0"/>
              <a:t> решает эту проблему: для каждого состояния жизненного цикла существуют методы, каждый из которых может быть переопределён разработчиком.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Эти методы вызываются </a:t>
            </a:r>
            <a:r>
              <a:rPr lang="ru-RU" sz="2400" dirty="0" err="1"/>
              <a:t>фреймворком</a:t>
            </a:r>
            <a:r>
              <a:rPr lang="ru-RU" sz="2400" dirty="0"/>
              <a:t> в заранее определённые ключевые моменты, например, когда пользовательский интерфейс показывается на экране, прячется и т.п. </a:t>
            </a:r>
          </a:p>
          <a:p>
            <a:pPr indent="357188" algn="just">
              <a:spcBef>
                <a:spcPts val="1200"/>
              </a:spcBef>
            </a:pPr>
            <a:r>
              <a:rPr lang="ru-RU" sz="2400" dirty="0"/>
              <a:t>В этих методах разработчик может реализовать логику для хранения и восстановления состояния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265217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a typeface="Helvetica Neue Light"/>
                <a:cs typeface="Helvetica Neue Light"/>
              </a:rPr>
              <a:t>Мобильный рынок растет</a:t>
            </a:r>
          </a:p>
        </p:txBody>
      </p:sp>
      <p:pic>
        <p:nvPicPr>
          <p:cNvPr id="4" name="Изображение 1" descr="p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1" y="2451101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6" y="2451101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903539" y="2587625"/>
            <a:ext cx="11588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1400" b="1" dirty="0">
                <a:ea typeface="Helvetica Neue Light"/>
                <a:cs typeface="Helvetica Neue Light"/>
              </a:rPr>
              <a:t>1 000 000</a:t>
            </a:r>
          </a:p>
          <a:p>
            <a:pPr>
              <a:lnSpc>
                <a:spcPct val="80000"/>
              </a:lnSpc>
            </a:pPr>
            <a:r>
              <a:rPr lang="ru-RU" altLang="ru-RU" sz="1400" dirty="0">
                <a:ea typeface="Helvetica Neue Light"/>
                <a:cs typeface="Helvetica Neue Light"/>
              </a:rPr>
              <a:t>Созданных </a:t>
            </a:r>
          </a:p>
          <a:p>
            <a:pPr>
              <a:lnSpc>
                <a:spcPct val="80000"/>
              </a:lnSpc>
            </a:pPr>
            <a:r>
              <a:rPr lang="ru-RU" altLang="ru-RU" sz="1400" dirty="0">
                <a:ea typeface="Helvetica Neue Light"/>
                <a:cs typeface="Helvetica Neue Light"/>
              </a:rPr>
              <a:t>приложений</a:t>
            </a: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603876" y="2584450"/>
            <a:ext cx="167481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1400" b="1">
                <a:ea typeface="Helvetica Neue Light"/>
                <a:cs typeface="Helvetica Neue Light"/>
              </a:rPr>
              <a:t>1 000 000 000</a:t>
            </a:r>
          </a:p>
          <a:p>
            <a:pPr>
              <a:lnSpc>
                <a:spcPct val="80000"/>
              </a:lnSpc>
            </a:pPr>
            <a:r>
              <a:rPr lang="ru-RU" altLang="ru-RU" sz="1400">
                <a:ea typeface="Helvetica Neue Light"/>
                <a:cs typeface="Helvetica Neue Light"/>
              </a:rPr>
              <a:t>Скачек через сторы</a:t>
            </a:r>
            <a:endParaRPr lang="en-US" altLang="ru-RU" sz="1400">
              <a:ea typeface="Helvetica Neue Light"/>
              <a:cs typeface="Helvetica Neue Light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8491538" y="2646363"/>
            <a:ext cx="1319212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1400" b="1">
                <a:ea typeface="Helvetica Neue Light"/>
                <a:cs typeface="Helvetica Neue Light"/>
              </a:rPr>
              <a:t>От 50</a:t>
            </a:r>
            <a:r>
              <a:rPr lang="en-US" altLang="ru-RU" sz="1400" b="1">
                <a:ea typeface="Helvetica Neue Light"/>
                <a:cs typeface="Helvetica Neue Light"/>
              </a:rPr>
              <a:t>$</a:t>
            </a:r>
            <a:endParaRPr lang="ru-RU" altLang="ru-RU" sz="1400" b="1">
              <a:ea typeface="Helvetica Neue Light"/>
              <a:cs typeface="Helvetica Neue Light"/>
            </a:endParaRPr>
          </a:p>
          <a:p>
            <a:pPr>
              <a:lnSpc>
                <a:spcPct val="80000"/>
              </a:lnSpc>
            </a:pPr>
            <a:r>
              <a:rPr lang="ru-RU" altLang="ru-RU" sz="1400">
                <a:ea typeface="Helvetica Neue Light"/>
                <a:cs typeface="Helvetica Neue Light"/>
              </a:rPr>
              <a:t>Доступно всем</a:t>
            </a:r>
            <a:endParaRPr lang="en-US" altLang="ru-RU" sz="1400">
              <a:ea typeface="Helvetica Neue Light"/>
              <a:cs typeface="Helvetica Neue Light"/>
            </a:endParaRPr>
          </a:p>
        </p:txBody>
      </p:sp>
      <p:pic>
        <p:nvPicPr>
          <p:cNvPr id="9" name="Изображение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1" y="4102101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Изображение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6" y="4102101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Изображение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4102101"/>
            <a:ext cx="84296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2903538" y="4238625"/>
            <a:ext cx="151676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1400" b="1">
                <a:ea typeface="Helvetica Neue Light"/>
                <a:cs typeface="Helvetica Neue Light"/>
              </a:rPr>
              <a:t>1 000 000</a:t>
            </a:r>
          </a:p>
          <a:p>
            <a:pPr>
              <a:lnSpc>
                <a:spcPct val="80000"/>
              </a:lnSpc>
            </a:pPr>
            <a:r>
              <a:rPr lang="ru-RU" altLang="ru-RU" sz="1400">
                <a:ea typeface="Helvetica Neue Light"/>
                <a:cs typeface="Helvetica Neue Light"/>
              </a:rPr>
              <a:t>Активированных </a:t>
            </a:r>
          </a:p>
          <a:p>
            <a:pPr>
              <a:lnSpc>
                <a:spcPct val="80000"/>
              </a:lnSpc>
            </a:pPr>
            <a:r>
              <a:rPr lang="ru-RU" altLang="ru-RU" sz="1400">
                <a:ea typeface="Helvetica Neue Light"/>
                <a:cs typeface="Helvetica Neue Light"/>
              </a:rPr>
              <a:t>за день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5603876" y="4235450"/>
            <a:ext cx="14970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ru-RU" sz="1400" b="1">
                <a:ea typeface="Helvetica Neue Light"/>
                <a:cs typeface="Helvetica Neue Light"/>
              </a:rPr>
              <a:t>487 700 </a:t>
            </a:r>
            <a:r>
              <a:rPr lang="ru-RU" altLang="ru-RU" sz="1400" b="1">
                <a:ea typeface="Helvetica Neue Light"/>
                <a:cs typeface="Helvetica Neue Light"/>
              </a:rPr>
              <a:t>000</a:t>
            </a:r>
          </a:p>
          <a:p>
            <a:pPr>
              <a:lnSpc>
                <a:spcPct val="80000"/>
              </a:lnSpc>
            </a:pPr>
            <a:r>
              <a:rPr lang="en-US" altLang="ru-RU" sz="1400">
                <a:ea typeface="Helvetica Neue Light"/>
                <a:cs typeface="Helvetica Neue Light"/>
              </a:rPr>
              <a:t>Smartphones sold</a:t>
            </a:r>
          </a:p>
          <a:p>
            <a:pPr>
              <a:lnSpc>
                <a:spcPct val="80000"/>
              </a:lnSpc>
            </a:pPr>
            <a:r>
              <a:rPr lang="ru-RU" altLang="ru-RU" sz="1400">
                <a:ea typeface="Helvetica Neue Light"/>
                <a:cs typeface="Helvetica Neue Light"/>
              </a:rPr>
              <a:t>i</a:t>
            </a:r>
            <a:r>
              <a:rPr lang="en-US" altLang="ru-RU" sz="1400">
                <a:ea typeface="Helvetica Neue Light"/>
                <a:cs typeface="Helvetica Neue Light"/>
              </a:rPr>
              <a:t>n 2011 </a:t>
            </a:r>
            <a:endParaRPr lang="ru-RU" altLang="ru-RU" sz="1400">
              <a:ea typeface="Helvetica Neue Light"/>
              <a:cs typeface="Helvetica Neue Light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8491539" y="4297363"/>
            <a:ext cx="14446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ru-RU" sz="1400" b="1">
                <a:ea typeface="Helvetica Neue Light"/>
                <a:cs typeface="Helvetica Neue Light"/>
              </a:rPr>
              <a:t>$8,5 000</a:t>
            </a:r>
            <a:r>
              <a:rPr lang="ru-RU" altLang="ru-RU" sz="1400" b="1">
                <a:ea typeface="Helvetica Neue Light"/>
                <a:cs typeface="Helvetica Neue Light"/>
              </a:rPr>
              <a:t> 000 000</a:t>
            </a:r>
          </a:p>
          <a:p>
            <a:pPr>
              <a:lnSpc>
                <a:spcPct val="80000"/>
              </a:lnSpc>
            </a:pPr>
            <a:r>
              <a:rPr lang="en-US" altLang="ru-RU" sz="1400">
                <a:ea typeface="Helvetica Neue Light"/>
                <a:cs typeface="Helvetica Neue Light"/>
              </a:rPr>
              <a:t>Today</a:t>
            </a:r>
          </a:p>
        </p:txBody>
      </p:sp>
      <p:pic>
        <p:nvPicPr>
          <p:cNvPr id="15" name="Изображение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38" y="2451101"/>
            <a:ext cx="84296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1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Архитектура </a:t>
            </a:r>
            <a:r>
              <a:rPr lang="en-US" sz="3200" b="1" dirty="0"/>
              <a:t>Android-</a:t>
            </a:r>
            <a:r>
              <a:rPr lang="ru-RU" sz="3200" b="1" dirty="0"/>
              <a:t>приложения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63601" y="1616754"/>
            <a:ext cx="101374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>
              <a:spcBef>
                <a:spcPts val="2400"/>
              </a:spcBef>
            </a:pPr>
            <a:r>
              <a:rPr lang="ru-RU" sz="2800" dirty="0"/>
              <a:t>Подобная обработка скрытия пользовательских интерфейсов и существование кнопки «назад» на </a:t>
            </a:r>
            <a:r>
              <a:rPr lang="ru-RU" sz="2800" dirty="0" err="1"/>
              <a:t>Android</a:t>
            </a:r>
            <a:r>
              <a:rPr lang="ru-RU" sz="2800" dirty="0"/>
              <a:t>-устройствах приводит к необходимости наличия стека пользовательских интерфейсов, в котором текущий видимый интерфейс помещается на вершину, а все остальные сдвигаются вниз (стековая операция «</a:t>
            </a:r>
            <a:r>
              <a:rPr lang="ru-RU" sz="2800" dirty="0" err="1"/>
              <a:t>push</a:t>
            </a:r>
            <a:r>
              <a:rPr lang="ru-RU" sz="2800" dirty="0"/>
              <a:t>»). </a:t>
            </a:r>
          </a:p>
          <a:p>
            <a:pPr indent="357188" algn="just">
              <a:spcBef>
                <a:spcPts val="2400"/>
              </a:spcBef>
            </a:pPr>
            <a:r>
              <a:rPr lang="ru-RU" sz="2800" dirty="0"/>
              <a:t>Нажатие «назад» удаляет интерфейс с вершины стека и показывает элемент, который был за ним (стековая операция «</a:t>
            </a:r>
            <a:r>
              <a:rPr lang="ru-RU" sz="2800" dirty="0" err="1"/>
              <a:t>pop</a:t>
            </a:r>
            <a:r>
              <a:rPr lang="ru-RU" sz="2800" dirty="0"/>
              <a:t>»). Подобный стек существует в </a:t>
            </a:r>
            <a:r>
              <a:rPr lang="ru-RU" sz="2800" dirty="0" err="1"/>
              <a:t>Android</a:t>
            </a:r>
            <a:r>
              <a:rPr lang="ru-RU" sz="2800" dirty="0"/>
              <a:t>. В документации он называется «</a:t>
            </a:r>
            <a:r>
              <a:rPr lang="ru-RU" sz="2800" dirty="0" err="1"/>
              <a:t>activity</a:t>
            </a:r>
            <a:r>
              <a:rPr lang="ru-RU" sz="2800" dirty="0"/>
              <a:t> </a:t>
            </a:r>
            <a:r>
              <a:rPr lang="ru-RU" sz="2800" dirty="0" err="1"/>
              <a:t>stack</a:t>
            </a:r>
            <a:r>
              <a:rPr lang="ru-RU" sz="2800" dirty="0"/>
              <a:t>» или иногда «back </a:t>
            </a:r>
            <a:r>
              <a:rPr lang="ru-RU" sz="2800" dirty="0" err="1"/>
              <a:t>stack</a:t>
            </a:r>
            <a:r>
              <a:rPr lang="ru-RU" sz="28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96652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Архитектура </a:t>
            </a:r>
            <a:r>
              <a:rPr lang="en-US" sz="3200" b="1" dirty="0"/>
              <a:t>Android-</a:t>
            </a:r>
            <a:r>
              <a:rPr lang="ru-RU" sz="3200" b="1" dirty="0"/>
              <a:t>приложения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81" y="286603"/>
            <a:ext cx="8812185" cy="607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5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Content Providers</a:t>
            </a:r>
            <a:endParaRPr lang="ru-RU" dirty="0"/>
          </a:p>
        </p:txBody>
      </p:sp>
      <p:sp>
        <p:nvSpPr>
          <p:cNvPr id="30725" name="Content Placeholder 7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/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Content Provider – “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прослойка</a:t>
            </a:r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”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 между приложением и хранилищами данных</a:t>
            </a: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4" y="2169160"/>
            <a:ext cx="4391025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08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Intents</a:t>
            </a:r>
            <a:endParaRPr lang="ru-RU" dirty="0"/>
          </a:p>
        </p:txBody>
      </p:sp>
      <p:sp>
        <p:nvSpPr>
          <p:cNvPr id="14" name="Content Placeholder 7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/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Intent – 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системные сообщения позволяющие приложениям обмениваться информацией между собой и с операционной системой. </a:t>
            </a:r>
          </a:p>
          <a:p>
            <a:pPr marL="0" indent="0"/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Примеры сообщений</a:t>
            </a:r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: 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поступление телефонного звонка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приход </a:t>
            </a:r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sms-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сообщения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вставлена </a:t>
            </a:r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SD-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карта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запущена новая актвиность</a:t>
            </a:r>
          </a:p>
          <a:p>
            <a:pPr marL="0" indent="0"/>
            <a:endParaRPr lang="ru-RU" sz="2000" b="1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pic>
        <p:nvPicPr>
          <p:cNvPr id="317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141663"/>
            <a:ext cx="3524250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26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Services</a:t>
            </a:r>
            <a:endParaRPr lang="ru-RU" dirty="0"/>
          </a:p>
        </p:txBody>
      </p:sp>
      <p:sp>
        <p:nvSpPr>
          <p:cNvPr id="14" name="Content Placeholder 7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/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Service – 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приложения, не имеющие </a:t>
            </a:r>
            <a:r>
              <a:rPr lang="en-US" sz="2000" b="1">
                <a:solidFill>
                  <a:srgbClr val="000099"/>
                </a:solidFill>
                <a:latin typeface="Arial" charset="0"/>
                <a:cs typeface="Arial" charset="0"/>
              </a:rPr>
              <a:t>GUI</a:t>
            </a: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 и </a:t>
            </a:r>
          </a:p>
          <a:p>
            <a:pPr marL="0" indent="0"/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выполняющиеся в фоновом режиме</a:t>
            </a:r>
          </a:p>
          <a:p>
            <a:pPr marL="0" indent="0"/>
            <a:endParaRPr lang="ru-RU" sz="2000" b="1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marL="0" indent="0"/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Примеры сервисов: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проверка электронной почты</a:t>
            </a:r>
          </a:p>
          <a:p>
            <a:pPr marL="0" indent="0">
              <a:buFontTx/>
              <a:buChar char="-"/>
            </a:pPr>
            <a:r>
              <a:rPr lang="ru-RU" sz="2000" b="1">
                <a:solidFill>
                  <a:srgbClr val="000099"/>
                </a:solidFill>
                <a:latin typeface="Arial" charset="0"/>
                <a:cs typeface="Arial" charset="0"/>
              </a:rPr>
              <a:t>получение гео-информации</a:t>
            </a: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2492376"/>
            <a:ext cx="3040063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57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BB37AE2-B509-4B39-8CED-3E810B4E93D0}" type="slidenum">
              <a:rPr lang="ru-RU" altLang="en-US"/>
              <a:pPr/>
              <a:t>35</a:t>
            </a:fld>
            <a:endParaRPr lang="ru-RU" alt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dirty="0" smtClean="0">
                <a:solidFill>
                  <a:srgbClr val="0000FF"/>
                </a:solidFill>
              </a:rPr>
              <a:t>Общий вид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533400" indent="-533400">
              <a:buFontTx/>
              <a:buChar char="•"/>
            </a:pPr>
            <a:r>
              <a:rPr lang="ru-RU" altLang="en-US" sz="2800"/>
              <a:t>Приложение</a:t>
            </a:r>
            <a:endParaRPr lang="en-US" altLang="en-US" sz="2800"/>
          </a:p>
          <a:p>
            <a:pPr marL="914400" lvl="1" indent="-457200">
              <a:buFontTx/>
              <a:buAutoNum type="arabicPeriod"/>
            </a:pPr>
            <a:r>
              <a:rPr lang="en-US" altLang="en-US" sz="2400"/>
              <a:t>Main Action Bar</a:t>
            </a:r>
          </a:p>
          <a:p>
            <a:pPr marL="914400" lvl="1" indent="-457200">
              <a:buFontTx/>
              <a:buAutoNum type="arabicPeriod"/>
            </a:pPr>
            <a:r>
              <a:rPr lang="en-US" altLang="en-US" sz="2400"/>
              <a:t>View Control</a:t>
            </a:r>
          </a:p>
          <a:p>
            <a:pPr marL="914400" lvl="1" indent="-457200">
              <a:buFontTx/>
              <a:buAutoNum type="arabicPeriod"/>
            </a:pPr>
            <a:r>
              <a:rPr lang="en-US" altLang="en-US" sz="2400"/>
              <a:t>Content Area</a:t>
            </a:r>
          </a:p>
          <a:p>
            <a:pPr marL="914400" lvl="1" indent="-457200">
              <a:buFontTx/>
              <a:buAutoNum type="arabicPeriod"/>
            </a:pPr>
            <a:r>
              <a:rPr lang="en-US" altLang="en-US" sz="2400"/>
              <a:t>Split Action Bar</a:t>
            </a:r>
            <a:endParaRPr lang="ru-RU" altLang="en-US" sz="2400"/>
          </a:p>
          <a:p>
            <a:pPr marL="533400" indent="-533400">
              <a:buFontTx/>
              <a:buChar char="•"/>
            </a:pPr>
            <a:r>
              <a:rPr lang="ru-RU" altLang="en-US" sz="2800"/>
              <a:t>Система:</a:t>
            </a:r>
          </a:p>
          <a:p>
            <a:pPr marL="914400" lvl="1" indent="-457200"/>
            <a:r>
              <a:rPr lang="en-US" altLang="en-US" sz="2400"/>
              <a:t>Status Bar</a:t>
            </a:r>
            <a:r>
              <a:rPr lang="ru-RU" altLang="en-US" sz="2400"/>
              <a:t> (выше)</a:t>
            </a:r>
            <a:endParaRPr lang="en-US" altLang="en-US" sz="2400"/>
          </a:p>
          <a:p>
            <a:pPr marL="914400" lvl="1" indent="-457200"/>
            <a:r>
              <a:rPr lang="en-US" altLang="en-US" sz="2400"/>
              <a:t>Navigation Bar</a:t>
            </a:r>
            <a:r>
              <a:rPr lang="ru-RU" altLang="en-US" sz="2400"/>
              <a:t> (ниже)</a:t>
            </a:r>
          </a:p>
          <a:p>
            <a:pPr marL="914400" lvl="1" indent="-457200"/>
            <a:r>
              <a:rPr lang="ru-RU" altLang="en-US" sz="2400"/>
              <a:t>или </a:t>
            </a:r>
            <a:r>
              <a:rPr lang="en-US" altLang="en-US" sz="2400"/>
              <a:t>Combined Bar (Status + Navigation)</a:t>
            </a:r>
            <a:endParaRPr lang="ru-RU" altLang="en-US" sz="2400"/>
          </a:p>
        </p:txBody>
      </p:sp>
      <p:pic>
        <p:nvPicPr>
          <p:cNvPr id="10245" name="Picture 6" descr="ui_overview_app_u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2537" y="876300"/>
            <a:ext cx="3675063" cy="624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5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C59A89-53FE-4FA4-92FD-3EFEED831DEE}" type="slidenum">
              <a:rPr lang="ru-RU" altLang="en-US"/>
              <a:pPr/>
              <a:t>36</a:t>
            </a:fld>
            <a:endParaRPr lang="ru-RU" alt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Стиль: общие принципы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Char char="•"/>
            </a:pPr>
            <a:r>
              <a:rPr lang="ru-RU" altLang="en-US" sz="2800"/>
              <a:t>Большой спектр устройств</a:t>
            </a:r>
          </a:p>
          <a:p>
            <a:pPr lvl="1" eaLnBrk="1" hangingPunct="1"/>
            <a:r>
              <a:rPr lang="ru-RU" altLang="en-US" sz="2400"/>
              <a:t>гибкий внешний вид приложений</a:t>
            </a:r>
          </a:p>
          <a:p>
            <a:pPr lvl="2" eaLnBrk="1" hangingPunct="1"/>
            <a:r>
              <a:rPr lang="ru-RU" altLang="en-US" sz="2000"/>
              <a:t>в том числе, «мультипанельные»</a:t>
            </a:r>
          </a:p>
          <a:p>
            <a:pPr lvl="1" eaLnBrk="1" hangingPunct="1"/>
            <a:r>
              <a:rPr lang="ru-RU" altLang="en-US" sz="2400"/>
              <a:t>разная чёткость экранов – разная детализация графики (иконки, картинки)</a:t>
            </a:r>
          </a:p>
          <a:p>
            <a:pPr eaLnBrk="1" hangingPunct="1">
              <a:buFontTx/>
              <a:buChar char="•"/>
            </a:pPr>
            <a:r>
              <a:rPr lang="ru-RU" altLang="en-US" sz="2800"/>
              <a:t>Поддержка цветовых тем</a:t>
            </a:r>
          </a:p>
          <a:p>
            <a:pPr eaLnBrk="1" hangingPunct="1">
              <a:buFontTx/>
              <a:buChar char="•"/>
            </a:pPr>
            <a:r>
              <a:rPr lang="ru-RU" altLang="en-US" sz="2800"/>
              <a:t>Цветовая индикация состояния элементов</a:t>
            </a:r>
          </a:p>
          <a:p>
            <a:pPr eaLnBrk="1" hangingPunct="1">
              <a:buFontTx/>
              <a:buChar char="•"/>
            </a:pPr>
            <a:r>
              <a:rPr lang="ru-RU" altLang="en-US" sz="2800"/>
              <a:t>Рекомендации по размеру элементов</a:t>
            </a:r>
          </a:p>
          <a:p>
            <a:pPr eaLnBrk="1" hangingPunct="1">
              <a:buFontTx/>
              <a:buChar char="•"/>
            </a:pPr>
            <a:r>
              <a:rPr lang="ru-RU" altLang="en-US" sz="2800"/>
              <a:t>Лаконичный и понятный текст сообщений</a:t>
            </a:r>
          </a:p>
        </p:txBody>
      </p:sp>
    </p:spTree>
    <p:extLst>
      <p:ext uri="{BB962C8B-B14F-4D97-AF65-F5344CB8AC3E}">
        <p14:creationId xmlns:p14="http://schemas.microsoft.com/office/powerpoint/2010/main" val="33099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dirty="0" smtClean="0">
                <a:solidFill>
                  <a:srgbClr val="0000FF"/>
                </a:solidFill>
              </a:rPr>
              <a:t>Стиль: </a:t>
            </a:r>
            <a:r>
              <a:rPr lang="en-US" altLang="en-US" b="1" dirty="0" smtClean="0">
                <a:solidFill>
                  <a:srgbClr val="0000FF"/>
                </a:solidFill>
              </a:rPr>
              <a:t>touch-</a:t>
            </a:r>
            <a:r>
              <a:rPr lang="ru-RU" altLang="en-US" b="1" dirty="0" smtClean="0">
                <a:solidFill>
                  <a:srgbClr val="0000FF"/>
                </a:solidFill>
              </a:rPr>
              <a:t>интерфейс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1097280" y="1845734"/>
            <a:ext cx="7843520" cy="402336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altLang="en-US" sz="2800" dirty="0"/>
              <a:t> Отображать состояние элементов с помощью цветовой </a:t>
            </a:r>
            <a:r>
              <a:rPr lang="ru-RU" altLang="en-US" sz="2800" dirty="0" err="1"/>
              <a:t>марировки</a:t>
            </a:r>
            <a:r>
              <a:rPr lang="ru-RU" altLang="en-US" sz="2800" dirty="0"/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400" dirty="0"/>
              <a:t>Обычное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400" dirty="0"/>
              <a:t>Нажатие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400" dirty="0"/>
              <a:t>Фокус ввода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400" dirty="0"/>
              <a:t>Не активно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400" dirty="0" err="1"/>
              <a:t>Фокус+не</a:t>
            </a:r>
            <a:r>
              <a:rPr lang="ru-RU" altLang="en-US" sz="2400" dirty="0"/>
              <a:t> активно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altLang="en-US" sz="2800" dirty="0"/>
              <a:t> «Подсказывать» результат сложных жестов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altLang="en-US" sz="2800" dirty="0"/>
              <a:t> При прокрутке давать понять, что достигнут предел</a:t>
            </a:r>
          </a:p>
        </p:txBody>
      </p:sp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AB71CBB-09D0-4367-B4D8-6FE5069B49BA}" type="slidenum">
              <a:rPr lang="ru-RU" altLang="en-US"/>
              <a:pPr/>
              <a:t>37</a:t>
            </a:fld>
            <a:endParaRPr lang="ru-RU" altLang="en-US"/>
          </a:p>
        </p:txBody>
      </p:sp>
      <p:pic>
        <p:nvPicPr>
          <p:cNvPr id="12293" name="Picture 8" descr="ui_touch_feedback_st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1297094"/>
            <a:ext cx="25209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9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A4E9CFD-7188-418C-B51A-D1BB59FE65B3}" type="slidenum">
              <a:rPr lang="ru-RU" altLang="en-US"/>
              <a:pPr/>
              <a:t>38</a:t>
            </a:fld>
            <a:endParaRPr lang="ru-RU" alt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Стиль: размер элементов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93900"/>
            <a:ext cx="8229600" cy="3979864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ru-RU" altLang="en-US" dirty="0" smtClean="0"/>
              <a:t>У дисплеев не только разный размер, но и разный </a:t>
            </a:r>
            <a:r>
              <a:rPr lang="en-US" altLang="en-US" dirty="0" smtClean="0"/>
              <a:t>dpi</a:t>
            </a:r>
          </a:p>
          <a:p>
            <a:pPr lvl="1" eaLnBrk="1" hangingPunct="1"/>
            <a:r>
              <a:rPr lang="ru-RU" altLang="en-US" dirty="0" smtClean="0"/>
              <a:t>поэтому упор на </a:t>
            </a:r>
            <a:r>
              <a:rPr lang="en-US" altLang="en-US" dirty="0" smtClean="0"/>
              <a:t>“density-independent pixels”</a:t>
            </a:r>
            <a:r>
              <a:rPr lang="ru-RU" altLang="en-US" dirty="0" smtClean="0"/>
              <a:t> (</a:t>
            </a:r>
            <a:r>
              <a:rPr lang="en-US" altLang="en-US" dirty="0" err="1" smtClean="0"/>
              <a:t>dp</a:t>
            </a:r>
            <a:r>
              <a:rPr lang="en-US" altLang="en-US" dirty="0" smtClean="0"/>
              <a:t>)</a:t>
            </a:r>
            <a:r>
              <a:rPr lang="ru-RU" altLang="en-US" dirty="0" smtClean="0"/>
              <a:t> как универсальную метрику</a:t>
            </a:r>
          </a:p>
          <a:p>
            <a:pPr eaLnBrk="1" hangingPunct="1">
              <a:buFontTx/>
              <a:buChar char="•"/>
            </a:pPr>
            <a:r>
              <a:rPr lang="ru-RU" altLang="en-US" dirty="0" smtClean="0"/>
              <a:t>Основное правило:</a:t>
            </a:r>
          </a:p>
          <a:p>
            <a:pPr lvl="1" eaLnBrk="1" hangingPunct="1"/>
            <a:r>
              <a:rPr lang="ru-RU" altLang="en-US" dirty="0" smtClean="0"/>
              <a:t>интервал между элементами – 8 </a:t>
            </a:r>
            <a:r>
              <a:rPr lang="en-US" altLang="en-US" dirty="0" err="1" smtClean="0"/>
              <a:t>dp</a:t>
            </a:r>
            <a:endParaRPr lang="ru-RU" altLang="en-US" dirty="0" smtClean="0"/>
          </a:p>
          <a:p>
            <a:pPr lvl="1" eaLnBrk="1" hangingPunct="1"/>
            <a:r>
              <a:rPr lang="ru-RU" altLang="en-US" dirty="0" smtClean="0"/>
              <a:t>средний размер элемента – 48 </a:t>
            </a:r>
            <a:r>
              <a:rPr lang="en-US" altLang="en-US" dirty="0" err="1" smtClean="0"/>
              <a:t>dp</a:t>
            </a:r>
            <a:r>
              <a:rPr lang="en-US" altLang="en-US" dirty="0" smtClean="0"/>
              <a:t> (</a:t>
            </a:r>
            <a:r>
              <a:rPr lang="ru-RU" altLang="en-US" dirty="0" smtClean="0"/>
              <a:t>порядка 9 мм)</a:t>
            </a:r>
          </a:p>
        </p:txBody>
      </p:sp>
      <p:pic>
        <p:nvPicPr>
          <p:cNvPr id="13317" name="Picture 4" descr="ui_metrics_close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170" y="3784601"/>
            <a:ext cx="63642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24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4908A3F-5153-4F32-B93F-2C49742FF40F}" type="slidenum">
              <a:rPr lang="ru-RU" altLang="en-US"/>
              <a:pPr/>
              <a:t>39</a:t>
            </a:fld>
            <a:endParaRPr lang="ru-RU" alt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Стиль: тексты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7530" y="1905001"/>
            <a:ext cx="11137900" cy="4830763"/>
          </a:xfrm>
        </p:spPr>
        <p:txBody>
          <a:bodyPr>
            <a:normAutofit/>
          </a:bodyPr>
          <a:lstStyle/>
          <a:p>
            <a:pPr marL="533400" indent="-533400">
              <a:buFontTx/>
              <a:buAutoNum type="arabicPeriod"/>
            </a:pPr>
            <a:r>
              <a:rPr lang="ru-RU" altLang="en-US" sz="2600" b="1" dirty="0"/>
              <a:t>Краткость</a:t>
            </a:r>
            <a:r>
              <a:rPr lang="ru-RU" altLang="en-US" sz="2600" dirty="0"/>
              <a:t> (рекомендовано до 30 символов)</a:t>
            </a:r>
          </a:p>
          <a:p>
            <a:pPr marL="914400" lvl="1" indent="-4572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dirty="0" err="1">
                <a:solidFill>
                  <a:srgbClr val="FF5050"/>
                </a:solidFill>
              </a:rPr>
              <a:t>Consult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the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documentation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that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came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with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your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phone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for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further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instructions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 </a:t>
            </a:r>
            <a:r>
              <a:rPr lang="en-US" altLang="en-US" sz="2200" dirty="0"/>
              <a:t>vs.</a:t>
            </a:r>
          </a:p>
          <a:p>
            <a:pPr marL="914400" lvl="1" indent="-4572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dirty="0" err="1">
                <a:solidFill>
                  <a:srgbClr val="FF5050"/>
                </a:solidFill>
              </a:rPr>
              <a:t>Read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the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instructions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that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came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with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your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phone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endParaRPr lang="ru-RU" altLang="en-US" sz="2200" dirty="0">
              <a:solidFill>
                <a:srgbClr val="FF5050"/>
              </a:solidFill>
            </a:endParaRPr>
          </a:p>
          <a:p>
            <a:pPr marL="533400" indent="-533400">
              <a:buFontTx/>
              <a:buAutoNum type="arabicPeriod"/>
            </a:pPr>
            <a:r>
              <a:rPr lang="ru-RU" altLang="en-US" sz="2600" b="1" dirty="0"/>
              <a:t>Простота</a:t>
            </a:r>
            <a:r>
              <a:rPr lang="ru-RU" altLang="en-US" sz="2600" dirty="0"/>
              <a:t> (короткие слова, простые фразы)</a:t>
            </a:r>
            <a:endParaRPr lang="en-US" altLang="en-US" sz="2600" dirty="0"/>
          </a:p>
          <a:p>
            <a:pPr marL="914400" lvl="1" indent="-4572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b="1" dirty="0" err="1">
                <a:solidFill>
                  <a:srgbClr val="FF5050"/>
                </a:solidFill>
              </a:rPr>
              <a:t>Use</a:t>
            </a:r>
            <a:r>
              <a:rPr lang="ru-RU" altLang="en-US" sz="2200" b="1" dirty="0">
                <a:solidFill>
                  <a:srgbClr val="FF5050"/>
                </a:solidFill>
              </a:rPr>
              <a:t> GPS </a:t>
            </a:r>
            <a:r>
              <a:rPr lang="ru-RU" altLang="en-US" sz="2200" b="1" dirty="0" err="1">
                <a:solidFill>
                  <a:srgbClr val="FF5050"/>
                </a:solidFill>
              </a:rPr>
              <a:t>satellites</a:t>
            </a:r>
            <a:r>
              <a:rPr lang="en-US" altLang="en-US" sz="2200" b="1" dirty="0">
                <a:solidFill>
                  <a:srgbClr val="FF5050"/>
                </a:solidFill>
              </a:rPr>
              <a:t> \ </a:t>
            </a:r>
            <a:r>
              <a:rPr lang="ru-RU" altLang="en-US" sz="2200" dirty="0" err="1">
                <a:solidFill>
                  <a:srgbClr val="FF5050"/>
                </a:solidFill>
              </a:rPr>
              <a:t>When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locating</a:t>
            </a:r>
            <a:r>
              <a:rPr lang="ru-RU" altLang="en-US" sz="2200" dirty="0">
                <a:solidFill>
                  <a:srgbClr val="FF5050"/>
                </a:solidFill>
              </a:rPr>
              <a:t>, </a:t>
            </a:r>
            <a:r>
              <a:rPr lang="ru-RU" altLang="en-US" sz="2200" dirty="0" err="1">
                <a:solidFill>
                  <a:srgbClr val="FF5050"/>
                </a:solidFill>
              </a:rPr>
              <a:t>accurate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street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level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r>
              <a:rPr lang="ru-RU" altLang="en-US" sz="2200" dirty="0"/>
              <a:t> </a:t>
            </a:r>
            <a:r>
              <a:rPr lang="en-US" altLang="en-US" sz="2200" dirty="0"/>
              <a:t>vs.</a:t>
            </a:r>
          </a:p>
          <a:p>
            <a:pPr marL="914400" lvl="1" indent="-4572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b="1" dirty="0">
                <a:solidFill>
                  <a:srgbClr val="FF5050"/>
                </a:solidFill>
              </a:rPr>
              <a:t>GPS </a:t>
            </a:r>
            <a:r>
              <a:rPr lang="en-US" altLang="en-US" sz="2200" b="1" dirty="0">
                <a:solidFill>
                  <a:srgbClr val="FF5050"/>
                </a:solidFill>
              </a:rPr>
              <a:t>\ </a:t>
            </a:r>
            <a:r>
              <a:rPr lang="ru-RU" altLang="en-US" sz="2200" dirty="0" err="1">
                <a:solidFill>
                  <a:srgbClr val="FF5050"/>
                </a:solidFill>
              </a:rPr>
              <a:t>Let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apps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use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satellites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pinpoint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your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location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endParaRPr lang="ru-RU" altLang="en-US" sz="2200" dirty="0">
              <a:solidFill>
                <a:srgbClr val="FF5050"/>
              </a:solidFill>
            </a:endParaRPr>
          </a:p>
          <a:p>
            <a:pPr marL="533400" indent="-533400">
              <a:buFontTx/>
              <a:buAutoNum type="arabicPeriod"/>
            </a:pPr>
            <a:r>
              <a:rPr lang="ru-RU" altLang="en-US" sz="2600" b="1" dirty="0"/>
              <a:t>Дружелюбность</a:t>
            </a:r>
            <a:r>
              <a:rPr lang="ru-RU" altLang="en-US" sz="2600" dirty="0"/>
              <a:t> (обращение во 2м лице, по существу)</a:t>
            </a:r>
            <a:endParaRPr lang="en-US" altLang="en-US" sz="2600" dirty="0"/>
          </a:p>
          <a:p>
            <a:pPr marL="533400" indent="-533400"/>
            <a:r>
              <a:rPr lang="en-US" altLang="en-US" sz="2800" b="1" dirty="0"/>
              <a:t>	</a:t>
            </a: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b="1" dirty="0" err="1">
                <a:solidFill>
                  <a:srgbClr val="FF5050"/>
                </a:solidFill>
              </a:rPr>
              <a:t>Sorry</a:t>
            </a:r>
            <a:r>
              <a:rPr lang="ru-RU" altLang="en-US" sz="2200" b="1" dirty="0">
                <a:solidFill>
                  <a:srgbClr val="FF5050"/>
                </a:solidFill>
              </a:rPr>
              <a:t>! </a:t>
            </a:r>
            <a:r>
              <a:rPr lang="en-US" altLang="en-US" sz="2200" b="1" dirty="0">
                <a:solidFill>
                  <a:srgbClr val="FF5050"/>
                </a:solidFill>
              </a:rPr>
              <a:t>\ </a:t>
            </a:r>
            <a:r>
              <a:rPr lang="ru-RU" altLang="en-US" sz="2200" dirty="0" err="1">
                <a:solidFill>
                  <a:srgbClr val="FF5050"/>
                </a:solidFill>
              </a:rPr>
              <a:t>Activity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MyAppActivity</a:t>
            </a:r>
            <a:r>
              <a:rPr lang="ru-RU" altLang="en-US" sz="2200" dirty="0">
                <a:solidFill>
                  <a:srgbClr val="FF5050"/>
                </a:solidFill>
              </a:rPr>
              <a:t> (</a:t>
            </a:r>
            <a:r>
              <a:rPr lang="ru-RU" altLang="en-US" sz="2200" dirty="0" err="1">
                <a:solidFill>
                  <a:srgbClr val="FF5050"/>
                </a:solidFill>
              </a:rPr>
              <a:t>in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application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MyApp</a:t>
            </a:r>
            <a:r>
              <a:rPr lang="ru-RU" altLang="en-US" sz="2200" dirty="0">
                <a:solidFill>
                  <a:srgbClr val="FF5050"/>
                </a:solidFill>
              </a:rPr>
              <a:t>) </a:t>
            </a:r>
            <a:r>
              <a:rPr lang="ru-RU" altLang="en-US" sz="2200" dirty="0" err="1">
                <a:solidFill>
                  <a:srgbClr val="FF5050"/>
                </a:solidFill>
              </a:rPr>
              <a:t>is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not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responding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r>
              <a:rPr lang="ru-RU" altLang="en-US" sz="2200" dirty="0"/>
              <a:t> </a:t>
            </a:r>
            <a:r>
              <a:rPr lang="en-US" altLang="en-US" sz="2200" dirty="0"/>
              <a:t>vs.</a:t>
            </a:r>
          </a:p>
          <a:p>
            <a:pPr marL="533400" indent="-533400"/>
            <a:r>
              <a:rPr lang="en-US" altLang="en-US" sz="2200" b="1" dirty="0"/>
              <a:t>	</a:t>
            </a: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b="1" dirty="0" err="1">
                <a:solidFill>
                  <a:srgbClr val="FF5050"/>
                </a:solidFill>
              </a:rPr>
              <a:t>MyApp</a:t>
            </a:r>
            <a:r>
              <a:rPr lang="ru-RU" altLang="en-US" sz="2200" b="1" dirty="0">
                <a:solidFill>
                  <a:srgbClr val="FF5050"/>
                </a:solidFill>
              </a:rPr>
              <a:t> </a:t>
            </a:r>
            <a:r>
              <a:rPr lang="ru-RU" altLang="en-US" sz="2200" b="1" dirty="0" err="1">
                <a:solidFill>
                  <a:srgbClr val="FF5050"/>
                </a:solidFill>
              </a:rPr>
              <a:t>isn't</a:t>
            </a:r>
            <a:r>
              <a:rPr lang="ru-RU" altLang="en-US" sz="2200" b="1" dirty="0">
                <a:solidFill>
                  <a:srgbClr val="FF5050"/>
                </a:solidFill>
              </a:rPr>
              <a:t> </a:t>
            </a:r>
            <a:r>
              <a:rPr lang="ru-RU" altLang="en-US" sz="2200" b="1" dirty="0" err="1">
                <a:solidFill>
                  <a:srgbClr val="FF5050"/>
                </a:solidFill>
              </a:rPr>
              <a:t>responding</a:t>
            </a:r>
            <a:r>
              <a:rPr lang="ru-RU" altLang="en-US" sz="2200" b="1" dirty="0">
                <a:solidFill>
                  <a:srgbClr val="FF5050"/>
                </a:solidFill>
              </a:rPr>
              <a:t>.</a:t>
            </a:r>
            <a:r>
              <a:rPr lang="en-US" altLang="en-US" sz="2200" b="1" dirty="0">
                <a:solidFill>
                  <a:srgbClr val="FF5050"/>
                </a:solidFill>
              </a:rPr>
              <a:t> \</a:t>
            </a:r>
            <a:r>
              <a:rPr lang="ru-RU" altLang="en-US" sz="2200" b="1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Do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you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want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close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it</a:t>
            </a:r>
            <a:r>
              <a:rPr lang="ru-RU" altLang="en-US" sz="2200" dirty="0">
                <a:solidFill>
                  <a:srgbClr val="FF5050"/>
                </a:solidFill>
              </a:rPr>
              <a:t>?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endParaRPr lang="ru-RU" altLang="en-US" sz="22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Тенденции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 </a:t>
            </a:r>
            <a:r>
              <a:rPr lang="ru-RU" sz="3600" dirty="0" smtClean="0"/>
              <a:t>и </a:t>
            </a:r>
            <a:r>
              <a:rPr lang="en-US" sz="3600" dirty="0" smtClean="0"/>
              <a:t>VR</a:t>
            </a:r>
          </a:p>
          <a:p>
            <a:r>
              <a:rPr lang="ru-RU" sz="3600" dirty="0" smtClean="0"/>
              <a:t>Машинное обучение и ИИ</a:t>
            </a:r>
          </a:p>
          <a:p>
            <a:r>
              <a:rPr lang="en-US" sz="3600" dirty="0" err="1" smtClean="0"/>
              <a:t>IoT</a:t>
            </a:r>
            <a:endParaRPr lang="en-US" sz="3600" dirty="0" smtClean="0"/>
          </a:p>
          <a:p>
            <a:r>
              <a:rPr lang="en-US" sz="3600" dirty="0" smtClean="0"/>
              <a:t>Stream</a:t>
            </a:r>
          </a:p>
          <a:p>
            <a:r>
              <a:rPr lang="ru-RU" sz="3600" dirty="0" err="1" smtClean="0"/>
              <a:t>Микросервисы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369600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23004CB-A5AF-45F0-A979-8F33EC6A628F}" type="slidenum">
              <a:rPr lang="ru-RU" altLang="en-US"/>
              <a:pPr/>
              <a:t>40</a:t>
            </a:fld>
            <a:endParaRPr lang="ru-RU" alt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Стиль: тексты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103" y="1980370"/>
            <a:ext cx="10406380" cy="4236404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FontTx/>
              <a:buAutoNum type="arabicPeriod" startAt="4"/>
            </a:pPr>
            <a:r>
              <a:rPr lang="ru-RU" altLang="en-US" sz="2600" b="1" dirty="0"/>
              <a:t>Сначала – самое важное</a:t>
            </a:r>
            <a:r>
              <a:rPr lang="ru-RU" altLang="en-US" sz="2600" dirty="0"/>
              <a:t> (первые 2 слова)</a:t>
            </a:r>
            <a:endParaRPr lang="en-US" altLang="en-US" sz="2600" dirty="0"/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dirty="0" err="1">
                <a:solidFill>
                  <a:srgbClr val="FF5050"/>
                </a:solidFill>
              </a:rPr>
              <a:t>Touch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Next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to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complete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setup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using</a:t>
            </a:r>
            <a:r>
              <a:rPr lang="ru-RU" altLang="en-US" sz="2200" dirty="0">
                <a:solidFill>
                  <a:srgbClr val="FF5050"/>
                </a:solidFill>
              </a:rPr>
              <a:t> a </a:t>
            </a:r>
            <a:r>
              <a:rPr lang="ru-RU" altLang="en-US" sz="2200" dirty="0" err="1">
                <a:solidFill>
                  <a:srgbClr val="FF5050"/>
                </a:solidFill>
              </a:rPr>
              <a:t>Wi-Fi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connection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r>
              <a:rPr lang="ru-RU" altLang="en-US" sz="2200" dirty="0"/>
              <a:t> </a:t>
            </a:r>
            <a:r>
              <a:rPr lang="en-US" altLang="en-US" sz="2200" dirty="0"/>
              <a:t>vs.</a:t>
            </a:r>
            <a:endParaRPr lang="ru-RU" altLang="en-US" sz="2200" dirty="0"/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ru-RU" altLang="en-US" sz="2200" dirty="0" err="1">
                <a:solidFill>
                  <a:srgbClr val="FF5050"/>
                </a:solidFill>
              </a:rPr>
              <a:t>To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finish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setup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using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Wi-Fi</a:t>
            </a:r>
            <a:r>
              <a:rPr lang="ru-RU" altLang="en-US" sz="2200" dirty="0">
                <a:solidFill>
                  <a:srgbClr val="FF5050"/>
                </a:solidFill>
              </a:rPr>
              <a:t>, </a:t>
            </a:r>
            <a:r>
              <a:rPr lang="ru-RU" altLang="en-US" sz="2200" dirty="0" err="1">
                <a:solidFill>
                  <a:srgbClr val="FF5050"/>
                </a:solidFill>
              </a:rPr>
              <a:t>touch</a:t>
            </a:r>
            <a:r>
              <a:rPr lang="ru-RU" altLang="en-US" sz="2200" dirty="0">
                <a:solidFill>
                  <a:srgbClr val="FF5050"/>
                </a:solidFill>
              </a:rPr>
              <a:t> </a:t>
            </a:r>
            <a:r>
              <a:rPr lang="ru-RU" altLang="en-US" sz="2200" dirty="0" err="1">
                <a:solidFill>
                  <a:srgbClr val="FF5050"/>
                </a:solidFill>
              </a:rPr>
              <a:t>Next</a:t>
            </a:r>
            <a:r>
              <a:rPr lang="ru-RU" altLang="en-US" sz="2200" dirty="0">
                <a:solidFill>
                  <a:srgbClr val="FF5050"/>
                </a:solidFill>
              </a:rPr>
              <a:t>.</a:t>
            </a:r>
            <a:r>
              <a:rPr lang="en-US" altLang="en-US" sz="2200" dirty="0">
                <a:solidFill>
                  <a:srgbClr val="FF5050"/>
                </a:solidFill>
              </a:rPr>
              <a:t>”</a:t>
            </a:r>
            <a:endParaRPr lang="ru-RU" altLang="en-US" sz="2200" dirty="0">
              <a:solidFill>
                <a:srgbClr val="FF5050"/>
              </a:solidFill>
            </a:endParaRPr>
          </a:p>
          <a:p>
            <a:pPr marL="609600" indent="-609600">
              <a:buFontTx/>
              <a:buAutoNum type="arabicPeriod" startAt="4"/>
            </a:pPr>
            <a:r>
              <a:rPr lang="ru-RU" altLang="en-US" sz="2600" b="1" dirty="0"/>
              <a:t>Ничего лишнего</a:t>
            </a:r>
            <a:endParaRPr lang="en-US" altLang="en-US" sz="2600" b="1" dirty="0"/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en-US" altLang="en-US" sz="2200" b="1" dirty="0">
                <a:solidFill>
                  <a:srgbClr val="FF5050"/>
                </a:solidFill>
              </a:rPr>
              <a:t>Signing in...</a:t>
            </a:r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Your phone needs to communicate with</a:t>
            </a:r>
            <a:br>
              <a:rPr lang="en-US" altLang="en-US" sz="2200" dirty="0">
                <a:solidFill>
                  <a:srgbClr val="FF5050"/>
                </a:solidFill>
              </a:rPr>
            </a:br>
            <a:r>
              <a:rPr lang="en-US" altLang="en-US" sz="2200" dirty="0">
                <a:solidFill>
                  <a:srgbClr val="FF5050"/>
                </a:solidFill>
              </a:rPr>
              <a:t>Google servers to sign in to your account.</a:t>
            </a:r>
            <a:br>
              <a:rPr lang="en-US" altLang="en-US" sz="2200" dirty="0">
                <a:solidFill>
                  <a:srgbClr val="FF5050"/>
                </a:solidFill>
              </a:rPr>
            </a:br>
            <a:r>
              <a:rPr lang="en-US" altLang="en-US" sz="2200" dirty="0">
                <a:solidFill>
                  <a:srgbClr val="FF5050"/>
                </a:solidFill>
              </a:rPr>
              <a:t>This may take up to five minutes.”</a:t>
            </a:r>
            <a:r>
              <a:rPr lang="en-US" altLang="en-US" sz="2200" dirty="0"/>
              <a:t> vs.</a:t>
            </a:r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“</a:t>
            </a:r>
            <a:r>
              <a:rPr lang="en-US" altLang="en-US" sz="2200" b="1" dirty="0">
                <a:solidFill>
                  <a:srgbClr val="FF5050"/>
                </a:solidFill>
              </a:rPr>
              <a:t>Signing in... </a:t>
            </a:r>
          </a:p>
          <a:p>
            <a:pPr marL="990600" lvl="1" indent="-533400">
              <a:buNone/>
            </a:pPr>
            <a:r>
              <a:rPr lang="en-US" altLang="en-US" sz="2200" dirty="0">
                <a:solidFill>
                  <a:srgbClr val="FF5050"/>
                </a:solidFill>
              </a:rPr>
              <a:t>Your phone is contacting Google.</a:t>
            </a:r>
            <a:br>
              <a:rPr lang="en-US" altLang="en-US" sz="2200" dirty="0">
                <a:solidFill>
                  <a:srgbClr val="FF5050"/>
                </a:solidFill>
              </a:rPr>
            </a:br>
            <a:r>
              <a:rPr lang="en-US" altLang="en-US" sz="2200" dirty="0">
                <a:solidFill>
                  <a:srgbClr val="FF5050"/>
                </a:solidFill>
              </a:rPr>
              <a:t>This can take up to 5 minutes.”</a:t>
            </a:r>
          </a:p>
          <a:p>
            <a:pPr marL="609600" indent="-609600">
              <a:buFontTx/>
              <a:buAutoNum type="arabicPeriod" startAt="4"/>
            </a:pPr>
            <a:r>
              <a:rPr lang="ru-RU" altLang="en-US" sz="2600" b="1" dirty="0"/>
              <a:t>Избегать повторений</a:t>
            </a:r>
            <a:r>
              <a:rPr lang="ru-RU" altLang="en-US" sz="2600" dirty="0"/>
              <a:t> (терминов)</a:t>
            </a: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2513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9DA9E3D-D9B2-43B4-ABF7-129C69F262F3}" type="slidenum">
              <a:rPr lang="ru-RU" altLang="en-US"/>
              <a:pPr/>
              <a:t>41</a:t>
            </a:fld>
            <a:endParaRPr lang="ru-RU" alt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Жесты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numCol="2">
            <a:noAutofit/>
          </a:bodyPr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Touch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обычное краткое нажатие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Long press</a:t>
            </a:r>
            <a:endParaRPr lang="ru-RU" alt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продолжительное нажатие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переход в режим выделения данных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Swipe</a:t>
            </a:r>
            <a:endParaRPr lang="ru-RU" alt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перелистывание (прокрутка, переходы)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Drag</a:t>
            </a:r>
            <a:endParaRPr lang="ru-RU" alt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перетаскивание содержимого в пределах экрана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Double touch</a:t>
            </a:r>
            <a:endParaRPr lang="ru-RU" alt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для увеличения контента или выделения текста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dirty="0"/>
              <a:t>Pinch open, Pinch close</a:t>
            </a:r>
            <a:r>
              <a:rPr lang="ru-RU" altLang="en-US" sz="2800" dirty="0"/>
              <a:t> (двумя пальцами)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/>
              <a:t>увеличение-уменьшение масштаба контента</a:t>
            </a:r>
          </a:p>
        </p:txBody>
      </p:sp>
    </p:spTree>
    <p:extLst>
      <p:ext uri="{BB962C8B-B14F-4D97-AF65-F5344CB8AC3E}">
        <p14:creationId xmlns:p14="http://schemas.microsoft.com/office/powerpoint/2010/main" val="13986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2F58A48-8E62-4FE7-A7CE-A91E7B2245EF}" type="slidenum">
              <a:rPr lang="ru-RU" altLang="en-US"/>
              <a:pPr/>
              <a:t>42</a:t>
            </a:fld>
            <a:endParaRPr lang="ru-RU" alt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286604"/>
            <a:ext cx="10058400" cy="780198"/>
          </a:xfrm>
        </p:spPr>
        <p:txBody>
          <a:bodyPr/>
          <a:lstStyle/>
          <a:p>
            <a:pPr eaLnBrk="1" hangingPunct="1"/>
            <a:r>
              <a:rPr lang="ru-RU" altLang="en-US" b="1" dirty="0" smtClean="0">
                <a:solidFill>
                  <a:srgbClr val="0000FF"/>
                </a:solidFill>
              </a:rPr>
              <a:t>Структура приложения</a:t>
            </a:r>
          </a:p>
        </p:txBody>
      </p:sp>
      <p:pic>
        <p:nvPicPr>
          <p:cNvPr id="17412" name="Picture 5" descr="ui_app_structure_overvie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066801"/>
            <a:ext cx="5867400" cy="5529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15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1E90DFE-5239-4093-83F5-7B81EF9CA08B}" type="slidenum">
              <a:rPr lang="ru-RU" altLang="en-US"/>
              <a:pPr/>
              <a:t>43</a:t>
            </a:fld>
            <a:endParaRPr lang="ru-RU" alt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Структура приложения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Char char="•"/>
            </a:pPr>
            <a:r>
              <a:rPr lang="en-US" altLang="en-US" sz="3200" dirty="0" smtClean="0"/>
              <a:t>Top-level views</a:t>
            </a:r>
          </a:p>
          <a:p>
            <a:pPr lvl="1" eaLnBrk="1" hangingPunct="1"/>
            <a:r>
              <a:rPr lang="ru-RU" altLang="en-US" sz="2800" dirty="0" smtClean="0"/>
              <a:t>разное представление или разные аспекты функциональности программы</a:t>
            </a:r>
            <a:endParaRPr lang="en-US" altLang="en-US" sz="2800" dirty="0" smtClean="0"/>
          </a:p>
          <a:p>
            <a:pPr eaLnBrk="1" hangingPunct="1">
              <a:buFontTx/>
              <a:buChar char="•"/>
            </a:pPr>
            <a:r>
              <a:rPr lang="en-US" altLang="en-US" sz="3200" dirty="0" smtClean="0"/>
              <a:t>Category views</a:t>
            </a:r>
            <a:endParaRPr lang="ru-RU" altLang="en-US" sz="3200" dirty="0" smtClean="0"/>
          </a:p>
          <a:p>
            <a:pPr lvl="1" eaLnBrk="1" hangingPunct="1"/>
            <a:r>
              <a:rPr lang="ru-RU" altLang="en-US" sz="2800" dirty="0" smtClean="0"/>
              <a:t>группировка контента по категориям,</a:t>
            </a:r>
          </a:p>
          <a:p>
            <a:pPr lvl="1" eaLnBrk="1" hangingPunct="1"/>
            <a:r>
              <a:rPr lang="ru-RU" altLang="en-US" sz="2800" dirty="0" smtClean="0"/>
              <a:t>для более гибкой навигации по иерархии данных</a:t>
            </a:r>
            <a:endParaRPr lang="en-US" altLang="en-US" sz="2800" dirty="0" smtClean="0"/>
          </a:p>
          <a:p>
            <a:pPr eaLnBrk="1" hangingPunct="1">
              <a:buFontTx/>
              <a:buChar char="•"/>
            </a:pPr>
            <a:r>
              <a:rPr lang="en-US" altLang="en-US" sz="3200" dirty="0" smtClean="0"/>
              <a:t>Detail/edit views</a:t>
            </a:r>
            <a:endParaRPr lang="ru-RU" altLang="en-US" sz="3200" dirty="0" smtClean="0"/>
          </a:p>
          <a:p>
            <a:pPr lvl="1" eaLnBrk="1" hangingPunct="1"/>
            <a:r>
              <a:rPr lang="ru-RU" altLang="en-US" sz="2800" dirty="0" smtClean="0"/>
              <a:t>нижний уровень, детализация данных</a:t>
            </a:r>
          </a:p>
        </p:txBody>
      </p:sp>
    </p:spTree>
    <p:extLst>
      <p:ext uri="{BB962C8B-B14F-4D97-AF65-F5344CB8AC3E}">
        <p14:creationId xmlns:p14="http://schemas.microsoft.com/office/powerpoint/2010/main" val="27839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63E47AD-1093-408B-A609-6BEFA735CBFB}" type="slidenum">
              <a:rPr lang="ru-RU" altLang="en-US"/>
              <a:pPr/>
              <a:t>44</a:t>
            </a:fld>
            <a:endParaRPr lang="ru-RU" alt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Базовая навигация</a:t>
            </a:r>
            <a:r>
              <a:rPr lang="en-US" altLang="en-US" b="1" smtClean="0">
                <a:solidFill>
                  <a:srgbClr val="0000FF"/>
                </a:solidFill>
              </a:rPr>
              <a:t>: top-level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Tx/>
              <a:buChar char="•"/>
            </a:pPr>
            <a:r>
              <a:rPr lang="ru-RU" altLang="en-US" sz="2400"/>
              <a:t> </a:t>
            </a:r>
            <a:r>
              <a:rPr lang="en-US" altLang="en-US" sz="2400"/>
              <a:t>Fixed tabs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2-3 разных представления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вкладки всегда видны (сверху)</a:t>
            </a:r>
            <a:endParaRPr lang="en-US" altLang="en-US" sz="2000"/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ru-RU" altLang="en-US" sz="2400"/>
              <a:t> </a:t>
            </a:r>
            <a:r>
              <a:rPr lang="en-US" altLang="en-US" sz="2400"/>
              <a:t>Spinners</a:t>
            </a:r>
            <a:endParaRPr lang="ru-RU" altLang="en-US" sz="2400"/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выпадающий список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изменение режима отображения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ru-RU" altLang="en-US" sz="2400"/>
              <a:t> </a:t>
            </a:r>
            <a:r>
              <a:rPr lang="en-US" altLang="en-US" sz="2400"/>
              <a:t>Navigation drawers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большое число </a:t>
            </a:r>
            <a:r>
              <a:rPr lang="en-US" altLang="en-US" sz="2000"/>
              <a:t>top-screens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доступ к </a:t>
            </a:r>
            <a:r>
              <a:rPr lang="en-US" altLang="en-US" sz="2000"/>
              <a:t>top-screens </a:t>
            </a:r>
            <a:r>
              <a:rPr lang="ru-RU" altLang="en-US" sz="2000"/>
              <a:t>отовсюду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en-US" sz="2000"/>
              <a:t>быстрый доступ к каким-то другим экранам</a:t>
            </a:r>
          </a:p>
        </p:txBody>
      </p:sp>
      <p:pic>
        <p:nvPicPr>
          <p:cNvPr id="19461" name="Picture 8" descr="ui_app_structure_draw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1801" y="3276600"/>
            <a:ext cx="3571875" cy="3086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2" name="Picture 9" descr="ui_app_structure_spi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38401"/>
            <a:ext cx="35814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0" descr="ui_app_structure_default_ta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90601"/>
            <a:ext cx="3962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75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CB362AE-F190-4120-825A-E1C7F25AA9F2}" type="slidenum">
              <a:rPr lang="ru-RU" altLang="en-US"/>
              <a:pPr/>
              <a:t>45</a:t>
            </a:fld>
            <a:endParaRPr lang="ru-RU" alt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sz="4000" b="1">
                <a:solidFill>
                  <a:srgbClr val="0000FF"/>
                </a:solidFill>
              </a:rPr>
              <a:t>Базовая навигация</a:t>
            </a:r>
            <a:r>
              <a:rPr lang="en-US" altLang="en-US" sz="4000" b="1">
                <a:solidFill>
                  <a:srgbClr val="0000FF"/>
                </a:solidFill>
              </a:rPr>
              <a:t>:</a:t>
            </a:r>
            <a:r>
              <a:rPr lang="ru-RU" altLang="en-US" sz="4000" b="1">
                <a:solidFill>
                  <a:srgbClr val="0000FF"/>
                </a:solidFill>
              </a:rPr>
              <a:t> категории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1295400"/>
            <a:ext cx="4038600" cy="5105400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2800"/>
              <a:t>Tabs</a:t>
            </a:r>
          </a:p>
          <a:p>
            <a:pPr lvl="1" eaLnBrk="1" hangingPunct="1"/>
            <a:r>
              <a:rPr lang="ru-RU" altLang="en-US" sz="2400"/>
              <a:t>выбор категории</a:t>
            </a:r>
          </a:p>
          <a:p>
            <a:pPr marL="0" indent="0">
              <a:buFontTx/>
              <a:buChar char="•"/>
            </a:pPr>
            <a:r>
              <a:rPr lang="en-US" altLang="en-US" sz="2800"/>
              <a:t>Drop-downs</a:t>
            </a:r>
          </a:p>
          <a:p>
            <a:pPr lvl="1" eaLnBrk="1" hangingPunct="1"/>
            <a:r>
              <a:rPr lang="ru-RU" altLang="en-US" sz="2400"/>
              <a:t>выбор действия над элементом (без необходимости идти в </a:t>
            </a:r>
            <a:r>
              <a:rPr lang="en-US" altLang="en-US" sz="2400"/>
              <a:t>Detailed view)</a:t>
            </a:r>
          </a:p>
          <a:p>
            <a:pPr marL="0" indent="0">
              <a:buFontTx/>
              <a:buChar char="•"/>
            </a:pPr>
            <a:r>
              <a:rPr lang="en-US" altLang="en-US" sz="2800"/>
              <a:t>Selection mode </a:t>
            </a:r>
            <a:endParaRPr lang="ru-RU" altLang="en-US" sz="2800"/>
          </a:p>
          <a:p>
            <a:pPr lvl="1" eaLnBrk="1" hangingPunct="1"/>
            <a:r>
              <a:rPr lang="ru-RU" altLang="en-US" sz="2400"/>
              <a:t>поддержка режима выделения и групповых действий над данными</a:t>
            </a:r>
          </a:p>
        </p:txBody>
      </p:sp>
      <p:pic>
        <p:nvPicPr>
          <p:cNvPr id="20485" name="Picture 5" descr="ui_app_structure_shortcut_on_ite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1752601"/>
            <a:ext cx="5029200" cy="3438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41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B8BE69D-05B9-4AE5-B068-176A9B31337A}" type="slidenum">
              <a:rPr lang="ru-RU" altLang="en-US"/>
              <a:pPr/>
              <a:t>46</a:t>
            </a:fld>
            <a:endParaRPr lang="ru-RU" altLang="en-US"/>
          </a:p>
        </p:txBody>
      </p:sp>
      <p:pic>
        <p:nvPicPr>
          <p:cNvPr id="21507" name="Picture 5" descr="ui_app_structure_gmail_swi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3362326"/>
            <a:ext cx="6553200" cy="3495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8" name="Picture 6" descr="ui_app_structure_gallery_filmstr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14400"/>
            <a:ext cx="4038600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sz="4000" b="1">
                <a:solidFill>
                  <a:srgbClr val="0000FF"/>
                </a:solidFill>
              </a:rPr>
              <a:t>Базовая навигация</a:t>
            </a:r>
            <a:r>
              <a:rPr lang="en-US" altLang="en-US" sz="4000" b="1">
                <a:solidFill>
                  <a:srgbClr val="0000FF"/>
                </a:solidFill>
              </a:rPr>
              <a:t>:</a:t>
            </a:r>
            <a:r>
              <a:rPr lang="ru-RU" altLang="en-US" sz="4000" b="1">
                <a:solidFill>
                  <a:srgbClr val="0000FF"/>
                </a:solidFill>
              </a:rPr>
              <a:t> </a:t>
            </a:r>
            <a:r>
              <a:rPr lang="en-US" altLang="en-US" sz="4000" b="1">
                <a:solidFill>
                  <a:srgbClr val="0000FF"/>
                </a:solidFill>
              </a:rPr>
              <a:t>low-level</a:t>
            </a:r>
            <a:endParaRPr lang="ru-RU" altLang="en-US" sz="4000" b="1">
              <a:solidFill>
                <a:srgbClr val="0000FF"/>
              </a:solidFill>
            </a:endParaRP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66800"/>
            <a:ext cx="4038600" cy="2438400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400" dirty="0"/>
              <a:t> </a:t>
            </a:r>
            <a:r>
              <a:rPr lang="en-US" altLang="en-US" sz="2400" dirty="0"/>
              <a:t>Up/Back buttons</a:t>
            </a:r>
            <a:endParaRPr lang="ru-RU" altLang="en-US" sz="2400" dirty="0"/>
          </a:p>
          <a:p>
            <a:pPr marL="0" indent="0">
              <a:buFontTx/>
              <a:buChar char="•"/>
            </a:pPr>
            <a:r>
              <a:rPr lang="ru-RU" altLang="en-US" sz="2400" dirty="0"/>
              <a:t> Переходы между соседними элементами</a:t>
            </a:r>
          </a:p>
          <a:p>
            <a:pPr lvl="1" eaLnBrk="1" hangingPunct="1"/>
            <a:r>
              <a:rPr lang="en-US" altLang="en-US" sz="2000" dirty="0"/>
              <a:t>swipes + </a:t>
            </a:r>
            <a:r>
              <a:rPr lang="ru-RU" altLang="en-US" sz="2000" dirty="0"/>
              <a:t>блок ссылок на связанные</a:t>
            </a:r>
          </a:p>
        </p:txBody>
      </p:sp>
    </p:spTree>
    <p:extLst>
      <p:ext uri="{BB962C8B-B14F-4D97-AF65-F5344CB8AC3E}">
        <p14:creationId xmlns:p14="http://schemas.microsoft.com/office/powerpoint/2010/main" val="39145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CE9A639-7C7C-4BAD-9BEB-9A174B802E9A}" type="slidenum">
              <a:rPr lang="ru-RU" altLang="en-US"/>
              <a:pPr/>
              <a:t>47</a:t>
            </a:fld>
            <a:endParaRPr lang="ru-RU" alt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Action Bar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981200" y="2514601"/>
            <a:ext cx="8229600" cy="36115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z="2800"/>
              <a:t>App icon</a:t>
            </a:r>
            <a:r>
              <a:rPr lang="ru-RU" altLang="en-US" sz="2800"/>
              <a:t> + </a:t>
            </a:r>
            <a:r>
              <a:rPr lang="en-US" altLang="en-US" sz="2800"/>
              <a:t>Up button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/>
              <a:t>View control</a:t>
            </a:r>
          </a:p>
          <a:p>
            <a:pPr marL="990600" lvl="1" indent="-533400"/>
            <a:r>
              <a:rPr lang="ru-RU" altLang="en-US" sz="2400"/>
              <a:t>переключение режима отображения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/>
              <a:t>Action buttons</a:t>
            </a:r>
          </a:p>
          <a:p>
            <a:pPr marL="990600" lvl="1" indent="-533400"/>
            <a:r>
              <a:rPr lang="ru-RU" altLang="en-US" sz="2400"/>
              <a:t>наиболее важные действия (2-3)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/>
              <a:t>Action overflow</a:t>
            </a:r>
            <a:endParaRPr lang="ru-RU" altLang="en-US" sz="2800"/>
          </a:p>
          <a:p>
            <a:pPr marL="990600" lvl="1" indent="-533400"/>
            <a:r>
              <a:rPr lang="ru-RU" altLang="en-US" sz="2400"/>
              <a:t>менее важные действия</a:t>
            </a:r>
          </a:p>
        </p:txBody>
      </p:sp>
      <p:pic>
        <p:nvPicPr>
          <p:cNvPr id="22533" name="Picture 6" descr="ui_action_bar_basic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143000"/>
            <a:ext cx="82296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ED85060-BDEE-489E-87C2-6699169E5592}" type="slidenum">
              <a:rPr lang="ru-RU" altLang="en-US"/>
              <a:pPr/>
              <a:t>48</a:t>
            </a:fld>
            <a:endParaRPr lang="ru-RU" alt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Contextual Action Bar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295400"/>
            <a:ext cx="8001000" cy="1752600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800"/>
              <a:t>Временная панель для выполнения какой-то задачи</a:t>
            </a:r>
          </a:p>
          <a:p>
            <a:pPr lvl="1" eaLnBrk="1" hangingPunct="1"/>
            <a:r>
              <a:rPr lang="ru-RU" altLang="en-US" sz="2400"/>
              <a:t>чаще всего – в режиме выбора данных</a:t>
            </a:r>
          </a:p>
          <a:p>
            <a:pPr lvl="2" eaLnBrk="1" hangingPunct="1"/>
            <a:r>
              <a:rPr lang="ru-RU" altLang="en-US" sz="2000"/>
              <a:t>выделение текста, элементов списка</a:t>
            </a:r>
          </a:p>
        </p:txBody>
      </p:sp>
      <p:pic>
        <p:nvPicPr>
          <p:cNvPr id="23557" name="Picture 6" descr="ui_action_bar_ca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3049588"/>
            <a:ext cx="4572000" cy="3808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17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7285009-C87C-4CC5-950D-203DA3F4270A}" type="slidenum">
              <a:rPr lang="ru-RU" altLang="en-US"/>
              <a:pPr/>
              <a:t>49</a:t>
            </a:fld>
            <a:endParaRPr lang="ru-RU" alt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286604"/>
            <a:ext cx="10058400" cy="532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rgbClr val="0000FF"/>
                </a:solidFill>
              </a:rPr>
              <a:t>Navigation Drawer</a:t>
            </a:r>
            <a:endParaRPr lang="ru-RU" altLang="en-US" b="1" dirty="0" smtClean="0">
              <a:solidFill>
                <a:srgbClr val="0000FF"/>
              </a:solidFill>
            </a:endParaRPr>
          </a:p>
        </p:txBody>
      </p:sp>
      <p:pic>
        <p:nvPicPr>
          <p:cNvPr id="24580" name="Picture 5" descr="ui_navigation_drawer_holo_dark_ligh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990600"/>
            <a:ext cx="8153400" cy="5297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ru-RU" sz="4000" b="1" dirty="0">
                <a:latin typeface="Cambria" pitchFamily="18" charset="0"/>
              </a:rPr>
              <a:t>Особенности операционной системы: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black">
          <a:xfrm rot="5400000">
            <a:off x="4991100" y="3488972"/>
            <a:ext cx="1752600" cy="685800"/>
          </a:xfrm>
          <a:prstGeom prst="triangle">
            <a:avLst>
              <a:gd name="adj" fmla="val 50000"/>
            </a:avLst>
          </a:prstGeom>
          <a:solidFill>
            <a:schemeClr val="tx2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032000" y="2676173"/>
            <a:ext cx="3416300" cy="688975"/>
            <a:chOff x="720" y="1392"/>
            <a:chExt cx="4058" cy="48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7" name="AutoShape 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032000" y="3465161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10" name="AutoShape 10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12" name="AutoShape 12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AutoShape 13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2032000" y="4246211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15" name="AutoShape 1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17" name="AutoShape 1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AutoShape 1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9" name="Text Box 19"/>
          <p:cNvSpPr txBox="1">
            <a:spLocks noChangeArrowheads="1"/>
          </p:cNvSpPr>
          <p:nvPr/>
        </p:nvSpPr>
        <p:spPr bwMode="black">
          <a:xfrm>
            <a:off x="2132721" y="2798771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1. Характер ОС: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black">
          <a:xfrm>
            <a:off x="2759075" y="3517260"/>
            <a:ext cx="2613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2. Скорость передачи данных (</a:t>
            </a:r>
            <a:r>
              <a:rPr lang="en-US" sz="1600" b="1" dirty="0">
                <a:solidFill>
                  <a:srgbClr val="FFFFFF"/>
                </a:solidFill>
                <a:latin typeface="Cambria" pitchFamily="18" charset="0"/>
              </a:rPr>
              <a:t>FPS)</a:t>
            </a: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:</a:t>
            </a:r>
            <a:endParaRPr lang="en-US" sz="1600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black">
          <a:xfrm>
            <a:off x="2097088" y="4366860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3. Экономность;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gray">
          <a:xfrm>
            <a:off x="6356351" y="2220561"/>
            <a:ext cx="3395663" cy="3005137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miter lim="800000"/>
            <a:headEnd/>
            <a:tailEnd/>
          </a:ln>
          <a:effectLst>
            <a:outerShdw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black">
          <a:xfrm>
            <a:off x="6553573" y="2372961"/>
            <a:ext cx="3115891" cy="252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ru-RU" sz="2400" b="1" u="sng" dirty="0">
                <a:latin typeface="Cambria" pitchFamily="18" charset="0"/>
              </a:rPr>
              <a:t>ДОСТОИНСТВА:</a:t>
            </a:r>
            <a:endParaRPr lang="en-US" sz="2400" b="1" u="sng" dirty="0">
              <a:solidFill>
                <a:srgbClr val="A50021"/>
              </a:solidFill>
              <a:latin typeface="Cambria" pitchFamily="18" charset="0"/>
            </a:endParaRPr>
          </a:p>
          <a:p>
            <a:pPr algn="ctr" eaLnBrk="0" hangingPunct="0">
              <a:lnSpc>
                <a:spcPct val="110000"/>
              </a:lnSpc>
            </a:pPr>
            <a:endParaRPr lang="en-US" sz="2400" b="1" dirty="0">
              <a:solidFill>
                <a:srgbClr val="FF9900"/>
              </a:solidFill>
            </a:endParaRPr>
          </a:p>
          <a:p>
            <a:pPr eaLnBrk="0" hangingPunct="0">
              <a:lnSpc>
                <a:spcPct val="110000"/>
              </a:lnSpc>
            </a:pPr>
            <a:r>
              <a:rPr lang="ru-RU" sz="1600" b="1" dirty="0">
                <a:latin typeface="Cambria" pitchFamily="18" charset="0"/>
              </a:rPr>
              <a:t>Android,</a:t>
            </a:r>
            <a:r>
              <a:rPr lang="ru-RU" sz="1600" dirty="0">
                <a:latin typeface="Cambria" pitchFamily="18" charset="0"/>
              </a:rPr>
              <a:t> в отличие от iOS, является </a:t>
            </a:r>
            <a:r>
              <a:rPr lang="ru-RU" sz="1600" b="1" dirty="0">
                <a:latin typeface="Cambria" pitchFamily="18" charset="0"/>
              </a:rPr>
              <a:t>открытой платформой</a:t>
            </a:r>
            <a:r>
              <a:rPr lang="ru-RU" sz="1600" dirty="0">
                <a:latin typeface="Cambria" pitchFamily="18" charset="0"/>
              </a:rPr>
              <a:t> (Так как основана на ядре </a:t>
            </a:r>
            <a:r>
              <a:rPr lang="en-US" sz="1600" dirty="0" smtClean="0">
                <a:latin typeface="Cambria" pitchFamily="18" charset="0"/>
              </a:rPr>
              <a:t>Linux)</a:t>
            </a:r>
            <a:r>
              <a:rPr lang="ru-RU" sz="1600" dirty="0">
                <a:latin typeface="Cambria" pitchFamily="18" charset="0"/>
              </a:rPr>
              <a:t>, что позволяет реализовать на ней больше функций.</a:t>
            </a:r>
            <a:endParaRPr lang="en-US" sz="1600" b="1" dirty="0">
              <a:solidFill>
                <a:srgbClr val="000000"/>
              </a:solidFill>
              <a:latin typeface="Cambria" pitchFamily="18" charset="0"/>
            </a:endParaRPr>
          </a:p>
        </p:txBody>
      </p:sp>
      <p:pic>
        <p:nvPicPr>
          <p:cNvPr id="24" name="Picture 24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019301" y="2731735"/>
            <a:ext cx="538163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5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220913" y="3520723"/>
            <a:ext cx="538162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019301" y="4311298"/>
            <a:ext cx="538163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9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BF55709-3C27-4236-97CD-E08880662791}" type="slidenum">
              <a:rPr lang="ru-RU" altLang="en-US"/>
              <a:pPr/>
              <a:t>50</a:t>
            </a:fld>
            <a:endParaRPr lang="ru-RU" alt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Multi-pane layouts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981200" y="4038601"/>
            <a:ext cx="8229600" cy="2087563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800"/>
              <a:t> Цель – соединить несколько уровней представления в одном</a:t>
            </a:r>
          </a:p>
          <a:p>
            <a:pPr lvl="1" eaLnBrk="1" hangingPunct="1"/>
            <a:r>
              <a:rPr lang="ru-RU" altLang="en-US" sz="2400"/>
              <a:t>на смартфонах разбивается на несколько экранов</a:t>
            </a:r>
          </a:p>
          <a:p>
            <a:pPr lvl="1" eaLnBrk="1" hangingPunct="1"/>
            <a:r>
              <a:rPr lang="ru-RU" altLang="en-US" sz="2400"/>
              <a:t>на планшетах получается единый экран</a:t>
            </a:r>
          </a:p>
        </p:txBody>
      </p:sp>
      <p:pic>
        <p:nvPicPr>
          <p:cNvPr id="25605" name="Picture 7" descr="ui_multipane_view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1066800"/>
            <a:ext cx="3810000" cy="2832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6" name="Picture 8" descr="ui_multipane_view_table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066800"/>
            <a:ext cx="4419600" cy="277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943F5CC-BC90-4850-87F7-0E4DC27444A3}" type="slidenum">
              <a:rPr lang="ru-RU" altLang="en-US"/>
              <a:pPr/>
              <a:t>51</a:t>
            </a:fld>
            <a:endParaRPr lang="ru-RU" alt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74638"/>
            <a:ext cx="8610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en-US" sz="4000" b="1">
                <a:solidFill>
                  <a:srgbClr val="0000FF"/>
                </a:solidFill>
              </a:rPr>
              <a:t>Подтверждение </a:t>
            </a:r>
            <a:br>
              <a:rPr lang="ru-RU" altLang="en-US" sz="4000" b="1">
                <a:solidFill>
                  <a:srgbClr val="0000FF"/>
                </a:solidFill>
              </a:rPr>
            </a:br>
            <a:r>
              <a:rPr lang="ru-RU" altLang="en-US" sz="4000" b="1">
                <a:solidFill>
                  <a:srgbClr val="0000FF"/>
                </a:solidFill>
              </a:rPr>
              <a:t>и информирование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76400" y="1865313"/>
            <a:ext cx="7772400" cy="16764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ru-RU" altLang="en-US" dirty="0" smtClean="0"/>
              <a:t>Применять с осторожностью:</a:t>
            </a:r>
          </a:p>
          <a:p>
            <a:pPr lvl="1" eaLnBrk="1" hangingPunct="1"/>
            <a:r>
              <a:rPr lang="ru-RU" altLang="en-US" dirty="0" smtClean="0"/>
              <a:t>не нагружать пользователя лишним выбором и информацией</a:t>
            </a:r>
          </a:p>
        </p:txBody>
      </p:sp>
      <p:pic>
        <p:nvPicPr>
          <p:cNvPr id="26629" name="Picture 7" descr="ui_confirm_ack_confirm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3432176"/>
            <a:ext cx="4419600" cy="2613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0" name="Picture 8" descr="ui_confirm_ack_draft_delete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1" y="4724401"/>
            <a:ext cx="3800475" cy="1323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1" name="Picture 9" descr="ui_confirm_ack_ex_draftsav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3124201"/>
            <a:ext cx="3790950" cy="1323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9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D8DFCFA-18AB-4B41-9DA0-2DCCCF969869}" type="slidenum">
              <a:rPr lang="ru-RU" altLang="en-US"/>
              <a:pPr/>
              <a:t>52</a:t>
            </a:fld>
            <a:endParaRPr lang="ru-RU" altLang="en-US"/>
          </a:p>
        </p:txBody>
      </p:sp>
      <p:pic>
        <p:nvPicPr>
          <p:cNvPr id="27651" name="Picture 7" descr="ui_notifications_pattern_expandabl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3505200"/>
            <a:ext cx="6400800" cy="333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Уведомления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905000" y="1219201"/>
            <a:ext cx="8305800" cy="233997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800"/>
              <a:t> Системные уведомления (в спец. панели)</a:t>
            </a:r>
          </a:p>
          <a:p>
            <a:pPr lvl="1" eaLnBrk="1" hangingPunct="1"/>
            <a:r>
              <a:rPr lang="ru-RU" altLang="en-US" sz="2400"/>
              <a:t>используются для запроса оперативных действий от пользователя</a:t>
            </a:r>
          </a:p>
          <a:p>
            <a:pPr lvl="1" eaLnBrk="1" hangingPunct="1"/>
            <a:endParaRPr lang="ru-RU" altLang="en-US" sz="2400"/>
          </a:p>
        </p:txBody>
      </p:sp>
      <p:pic>
        <p:nvPicPr>
          <p:cNvPr id="27654" name="Picture 6" descr="ui_notifications_expand_contract_ms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38401"/>
            <a:ext cx="5638800" cy="148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4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15BC37D-11BB-4B13-A4D2-42A76298973C}" type="slidenum">
              <a:rPr lang="ru-RU" altLang="en-US"/>
              <a:pPr/>
              <a:t>53</a:t>
            </a:fld>
            <a:endParaRPr lang="ru-RU" alt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Виджеты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400"/>
              <a:t>Типы: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Информационные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Коллекции (контейнеры)</a:t>
            </a:r>
          </a:p>
          <a:p>
            <a:pPr lvl="2" eaLnBrk="1" hangingPunct="1">
              <a:lnSpc>
                <a:spcPct val="90000"/>
              </a:lnSpc>
            </a:pPr>
            <a:r>
              <a:rPr lang="ru-RU" altLang="en-US" sz="1800"/>
              <a:t>группировка каких-то элементов и быстрый доступ к ним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Управляющие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Гибридные</a:t>
            </a:r>
          </a:p>
          <a:p>
            <a:pPr marL="0" indent="0">
              <a:buFontTx/>
              <a:buChar char="•"/>
            </a:pPr>
            <a:r>
              <a:rPr lang="ru-RU" altLang="en-US" sz="2400"/>
              <a:t> Ограничения: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Жесты: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Touch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Vertical swipe</a:t>
            </a:r>
            <a:endParaRPr lang="ru-RU" altLang="en-US" sz="1800"/>
          </a:p>
          <a:p>
            <a:pPr lvl="1" eaLnBrk="1" hangingPunct="1">
              <a:lnSpc>
                <a:spcPct val="90000"/>
              </a:lnSpc>
            </a:pPr>
            <a:r>
              <a:rPr lang="ru-RU" altLang="en-US" sz="2000"/>
              <a:t>Не все типы элементов можно использовать</a:t>
            </a:r>
          </a:p>
        </p:txBody>
      </p:sp>
      <p:pic>
        <p:nvPicPr>
          <p:cNvPr id="28677" name="Picture 7" descr="ui_widgets_inf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1066801"/>
            <a:ext cx="4038600" cy="144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8" name="Picture 8" descr="ui_widgets_collection_gmai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1" y="2286000"/>
            <a:ext cx="3338513" cy="426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9" name="Picture 9" descr="ui_widgets_contr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5638800"/>
            <a:ext cx="41814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4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E7411E7-AE93-40BD-925C-9532957CCA91}" type="slidenum">
              <a:rPr lang="ru-RU" altLang="en-US"/>
              <a:pPr/>
              <a:t>54</a:t>
            </a:fld>
            <a:endParaRPr lang="ru-RU" alt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Настройки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800"/>
              <a:t> Можно группировать</a:t>
            </a:r>
          </a:p>
          <a:p>
            <a:pPr lvl="1" eaLnBrk="1" hangingPunct="1"/>
            <a:r>
              <a:rPr lang="ru-RU" altLang="en-US" sz="2400"/>
              <a:t>7±2</a:t>
            </a:r>
          </a:p>
          <a:p>
            <a:pPr marL="0" indent="0">
              <a:buFontTx/>
              <a:buChar char="•"/>
            </a:pPr>
            <a:r>
              <a:rPr lang="ru-RU" altLang="en-US" sz="2800"/>
              <a:t> Иерархии</a:t>
            </a:r>
          </a:p>
          <a:p>
            <a:pPr lvl="1" eaLnBrk="1" hangingPunct="1"/>
            <a:r>
              <a:rPr lang="ru-RU" altLang="en-US" sz="2400"/>
              <a:t>от 16 пунктов – лучше сделать вложенными</a:t>
            </a:r>
          </a:p>
        </p:txBody>
      </p:sp>
      <p:pic>
        <p:nvPicPr>
          <p:cNvPr id="29701" name="Picture 5" descr="ui_settings_group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981200"/>
            <a:ext cx="4953000" cy="4076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76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741B10E-D323-42D2-96FA-986952BF8354}" type="slidenum">
              <a:rPr lang="ru-RU" altLang="en-US"/>
              <a:pPr/>
              <a:t>55</a:t>
            </a:fld>
            <a:endParaRPr lang="ru-RU" alt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Элементы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2400"/>
              <a:t>Tabs – </a:t>
            </a:r>
            <a:r>
              <a:rPr lang="ru-RU" altLang="en-US" sz="2400"/>
              <a:t>вкладки</a:t>
            </a:r>
          </a:p>
          <a:p>
            <a:pPr lvl="1" eaLnBrk="1" hangingPunct="1"/>
            <a:r>
              <a:rPr lang="en-US" altLang="en-US" sz="2000"/>
              <a:t>Scrollable</a:t>
            </a:r>
          </a:p>
          <a:p>
            <a:pPr lvl="1" eaLnBrk="1" hangingPunct="1"/>
            <a:r>
              <a:rPr lang="en-US" altLang="en-US" sz="2000"/>
              <a:t>Fixed</a:t>
            </a:r>
          </a:p>
          <a:p>
            <a:pPr lvl="1" eaLnBrk="1" hangingPunct="1"/>
            <a:r>
              <a:rPr lang="en-US" altLang="en-US" sz="2000"/>
              <a:t>Stacked – fixed-</a:t>
            </a:r>
            <a:r>
              <a:rPr lang="ru-RU" altLang="en-US" sz="2000"/>
              <a:t>вкладки в </a:t>
            </a:r>
            <a:r>
              <a:rPr lang="en-US" altLang="en-US" sz="2000"/>
              <a:t>Action Bar</a:t>
            </a:r>
          </a:p>
          <a:p>
            <a:pPr marL="0" indent="0">
              <a:buFontTx/>
              <a:buChar char="•"/>
            </a:pPr>
            <a:r>
              <a:rPr lang="en-US" altLang="en-US" sz="2400"/>
              <a:t>Lists – </a:t>
            </a:r>
            <a:r>
              <a:rPr lang="ru-RU" altLang="en-US" sz="2400"/>
              <a:t>списки</a:t>
            </a:r>
          </a:p>
          <a:p>
            <a:pPr marL="0" indent="0">
              <a:buFontTx/>
              <a:buChar char="•"/>
            </a:pPr>
            <a:r>
              <a:rPr lang="en-US" altLang="en-US" sz="2400"/>
              <a:t>Grid Lists –</a:t>
            </a:r>
            <a:r>
              <a:rPr lang="ru-RU" altLang="en-US" sz="2400"/>
              <a:t> «плитка»</a:t>
            </a:r>
          </a:p>
          <a:p>
            <a:pPr marL="0" indent="0">
              <a:buFontTx/>
              <a:buChar char="•"/>
            </a:pPr>
            <a:r>
              <a:rPr lang="en-US" altLang="en-US" sz="2400"/>
              <a:t>Scrolling</a:t>
            </a:r>
          </a:p>
          <a:p>
            <a:pPr marL="0" indent="0">
              <a:buFontTx/>
              <a:buChar char="•"/>
            </a:pPr>
            <a:r>
              <a:rPr lang="en-US" altLang="en-US" sz="2400"/>
              <a:t>Spinners</a:t>
            </a:r>
          </a:p>
          <a:p>
            <a:pPr marL="0" indent="0">
              <a:buFontTx/>
              <a:buChar char="•"/>
            </a:pPr>
            <a:r>
              <a:rPr lang="en-US" altLang="en-US" sz="2400"/>
              <a:t>Buttons</a:t>
            </a:r>
          </a:p>
          <a:p>
            <a:pPr lvl="1" eaLnBrk="1" hangingPunct="1"/>
            <a:r>
              <a:rPr lang="en-US" altLang="en-US" sz="2000"/>
              <a:t>normal</a:t>
            </a:r>
          </a:p>
          <a:p>
            <a:pPr lvl="1" eaLnBrk="1" hangingPunct="1"/>
            <a:r>
              <a:rPr lang="en-US" altLang="en-US" sz="2000"/>
              <a:t>borderless</a:t>
            </a:r>
          </a:p>
          <a:p>
            <a:pPr marL="0" indent="0">
              <a:buFontTx/>
              <a:buChar char="•"/>
            </a:pPr>
            <a:endParaRPr lang="ru-RU" altLang="en-US" sz="2400"/>
          </a:p>
        </p:txBody>
      </p:sp>
      <p:pic>
        <p:nvPicPr>
          <p:cNvPr id="30725" name="Picture 9" descr="ui_gridview_vertica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073150"/>
            <a:ext cx="3429000" cy="2579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6" name="Picture 12" descr="ui_spinners_form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4038601"/>
            <a:ext cx="3011488" cy="2678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92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32C1F8-1408-41C5-BDCD-5D1377AC0F60}" type="slidenum">
              <a:rPr lang="ru-RU" altLang="en-US"/>
              <a:pPr/>
              <a:t>56</a:t>
            </a:fld>
            <a:endParaRPr lang="ru-RU" altLang="en-US"/>
          </a:p>
        </p:txBody>
      </p:sp>
      <p:pic>
        <p:nvPicPr>
          <p:cNvPr id="31747" name="Picture 13" descr="ui_picker_dateti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905376"/>
            <a:ext cx="41910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2" descr="ui_dialogs_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1"/>
            <a:ext cx="5105400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Элементы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1143000"/>
            <a:ext cx="3810000" cy="40386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Char char="•"/>
            </a:pPr>
            <a:r>
              <a:rPr lang="en-US" altLang="en-US" sz="2400"/>
              <a:t> </a:t>
            </a:r>
            <a:r>
              <a:rPr lang="en-US" altLang="en-US" sz="2400" b="1"/>
              <a:t>Text Fields</a:t>
            </a:r>
            <a:r>
              <a:rPr lang="en-US" altLang="en-US" sz="2400"/>
              <a:t> – </a:t>
            </a:r>
            <a:r>
              <a:rPr lang="ru-RU" altLang="en-US" sz="2400"/>
              <a:t>поля ввода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ru-RU" altLang="en-US" sz="2400"/>
              <a:t> </a:t>
            </a:r>
            <a:r>
              <a:rPr lang="en-US" altLang="en-US" sz="2400" b="1"/>
              <a:t>Seek Bars &amp; Sliders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en-US" altLang="en-US" sz="2400"/>
              <a:t> </a:t>
            </a:r>
            <a:r>
              <a:rPr lang="en-US" altLang="en-US" sz="2400" b="1"/>
              <a:t>Progress Bars &amp; Activity indicators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en-US" altLang="en-US" sz="2400"/>
              <a:t> </a:t>
            </a:r>
            <a:r>
              <a:rPr lang="en-US" altLang="en-US" sz="2400" b="1"/>
              <a:t>Checkboxes, Radio Buttons &amp; On/off Switches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en-US" altLang="en-US" sz="2400"/>
              <a:t> </a:t>
            </a:r>
            <a:r>
              <a:rPr lang="en-US" altLang="en-US" sz="2400" b="1"/>
              <a:t>Dialogs</a:t>
            </a:r>
          </a:p>
          <a:p>
            <a:pPr marL="0" indent="0">
              <a:lnSpc>
                <a:spcPct val="80000"/>
              </a:lnSpc>
              <a:buFontTx/>
              <a:buChar char="•"/>
            </a:pPr>
            <a:r>
              <a:rPr lang="en-US" altLang="en-US" sz="2400"/>
              <a:t> </a:t>
            </a:r>
            <a:r>
              <a:rPr lang="en-US" altLang="en-US" sz="2400" b="1"/>
              <a:t>Pickers</a:t>
            </a:r>
            <a:r>
              <a:rPr lang="en-US" altLang="en-US" sz="2400"/>
              <a:t> (</a:t>
            </a:r>
            <a:r>
              <a:rPr lang="ru-RU" altLang="en-US" sz="2400"/>
              <a:t>дата, значения в диапазоне)</a:t>
            </a:r>
          </a:p>
        </p:txBody>
      </p:sp>
      <p:pic>
        <p:nvPicPr>
          <p:cNvPr id="31751" name="Picture 8" descr="ui_text_input_typesandtypedow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960439"/>
            <a:ext cx="4343400" cy="150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2" name="Picture 9" descr="ui_seekbar_exampl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981200"/>
            <a:ext cx="4038600" cy="224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3" name="Picture 10" descr="ui_progress_activity_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810000"/>
            <a:ext cx="15240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1" descr="ui_progress_them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971801"/>
            <a:ext cx="2286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3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5E6D295-2375-41EB-AB74-21492B500173}" type="slidenum">
              <a:rPr lang="ru-RU" altLang="en-US"/>
              <a:pPr/>
              <a:t>57</a:t>
            </a:fld>
            <a:endParaRPr lang="ru-RU" alt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b="1" smtClean="0">
                <a:solidFill>
                  <a:srgbClr val="0000FF"/>
                </a:solidFill>
              </a:rPr>
              <a:t>Установка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ru-RU" altLang="en-US" sz="3600" dirty="0" smtClean="0"/>
              <a:t>Скачать и установить </a:t>
            </a:r>
            <a:r>
              <a:rPr lang="en-US" altLang="en-US" sz="3600" dirty="0" smtClean="0"/>
              <a:t>Android SDK:</a:t>
            </a:r>
          </a:p>
          <a:p>
            <a:pPr lvl="1" eaLnBrk="1" hangingPunct="1"/>
            <a:r>
              <a:rPr lang="ru-RU" altLang="en-US" sz="3200" dirty="0" smtClean="0">
                <a:hlinkClick r:id="rId2"/>
              </a:rPr>
              <a:t>http://developer.android.com/intl/ru/sdk/index.html</a:t>
            </a:r>
            <a:endParaRPr lang="ru-RU" altLang="en-US" sz="3200" dirty="0" smtClean="0"/>
          </a:p>
          <a:p>
            <a:pPr lvl="1" eaLnBrk="1" hangingPunct="1"/>
            <a:r>
              <a:rPr lang="ru-RU" altLang="en-US" sz="3200" dirty="0" smtClean="0"/>
              <a:t>в комплекте: </a:t>
            </a:r>
            <a:r>
              <a:rPr lang="en-US" altLang="en-US" sz="3200" dirty="0" smtClean="0"/>
              <a:t>Eclipse + </a:t>
            </a:r>
            <a:r>
              <a:rPr lang="ru-RU" altLang="en-US" sz="3200" dirty="0" smtClean="0"/>
              <a:t>пакет </a:t>
            </a:r>
            <a:r>
              <a:rPr lang="en-US" altLang="en-US" sz="3200" dirty="0" smtClean="0"/>
              <a:t>Android Development Tools</a:t>
            </a:r>
          </a:p>
          <a:p>
            <a:pPr eaLnBrk="1" hangingPunct="1">
              <a:buFontTx/>
              <a:buChar char="•"/>
            </a:pPr>
            <a:r>
              <a:rPr lang="ru-RU" altLang="en-US" sz="3600" dirty="0" smtClean="0"/>
              <a:t>С помощью </a:t>
            </a:r>
            <a:r>
              <a:rPr lang="en-US" altLang="en-US" sz="3600" dirty="0" smtClean="0"/>
              <a:t>SDK Manager </a:t>
            </a:r>
            <a:r>
              <a:rPr lang="ru-RU" altLang="en-US" sz="3600" dirty="0" smtClean="0"/>
              <a:t>из пакета установить </a:t>
            </a:r>
            <a:r>
              <a:rPr lang="en-US" altLang="en-US" sz="3600" dirty="0" smtClean="0"/>
              <a:t>SDK tools</a:t>
            </a:r>
            <a:endParaRPr lang="ru-RU" altLang="en-US" sz="3600" dirty="0" smtClean="0"/>
          </a:p>
          <a:p>
            <a:pPr lvl="1" eaLnBrk="1" hangingPunct="1"/>
            <a:r>
              <a:rPr lang="ru-RU" altLang="en-US" sz="3200" dirty="0" smtClean="0"/>
              <a:t>поддержка разработки под разные версии </a:t>
            </a:r>
            <a:r>
              <a:rPr lang="en-US" altLang="en-US" sz="3200" dirty="0" smtClean="0"/>
              <a:t>Android</a:t>
            </a:r>
            <a:r>
              <a:rPr lang="ru-RU" altLang="en-US" sz="3200" dirty="0" smtClean="0"/>
              <a:t> (эмуляторы, пакеты, документация)</a:t>
            </a:r>
            <a:endParaRPr lang="en-US" altLang="en-US" sz="3200" dirty="0" smtClean="0"/>
          </a:p>
          <a:p>
            <a:pPr lvl="2" eaLnBrk="1" hangingPunct="1"/>
            <a:endParaRPr lang="ru-RU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966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ED87D86-F8D7-48A9-9F81-75391E7E8431}" type="slidenum">
              <a:rPr lang="ru-RU" altLang="en-US"/>
              <a:pPr/>
              <a:t>58</a:t>
            </a:fld>
            <a:endParaRPr lang="ru-RU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286603"/>
            <a:ext cx="10058400" cy="843697"/>
          </a:xfrm>
        </p:spPr>
        <p:txBody>
          <a:bodyPr/>
          <a:lstStyle/>
          <a:p>
            <a:pPr eaLnBrk="1" hangingPunct="1"/>
            <a:r>
              <a:rPr lang="ru-RU" altLang="en-US" b="1" dirty="0" smtClean="0">
                <a:solidFill>
                  <a:srgbClr val="0000FF"/>
                </a:solidFill>
              </a:rPr>
              <a:t>Установка: </a:t>
            </a:r>
            <a:r>
              <a:rPr lang="en-US" altLang="en-US" b="1" dirty="0" smtClean="0">
                <a:solidFill>
                  <a:srgbClr val="0000FF"/>
                </a:solidFill>
              </a:rPr>
              <a:t>SDK Manager</a:t>
            </a:r>
            <a:endParaRPr lang="ru-RU" altLang="en-US" b="1" dirty="0" smtClean="0">
              <a:solidFill>
                <a:srgbClr val="0000FF"/>
              </a:solidFill>
            </a:endParaRPr>
          </a:p>
        </p:txBody>
      </p:sp>
      <p:pic>
        <p:nvPicPr>
          <p:cNvPr id="8196" name="Picture 5" descr="SDK_Manag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90900" y="1528410"/>
            <a:ext cx="5867400" cy="5140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31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F5DDA8-E415-451E-A1F4-B4B9EC6E606C}" type="slidenum">
              <a:rPr lang="ru-RU" altLang="en-US"/>
              <a:pPr/>
              <a:t>59</a:t>
            </a:fld>
            <a:endParaRPr lang="ru-RU" alt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Hello World!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981200" y="5181600"/>
            <a:ext cx="8229600" cy="7620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z="2800"/>
              <a:t>File-&gt;New-&gt;Android Application Project</a:t>
            </a:r>
            <a:endParaRPr lang="ru-RU" altLang="en-US" sz="2800"/>
          </a:p>
        </p:txBody>
      </p:sp>
      <p:pic>
        <p:nvPicPr>
          <p:cNvPr id="9221" name="Picture 5" descr="HW_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8500" y="800770"/>
            <a:ext cx="5702300" cy="4122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0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ru-RU" sz="4000" b="1" dirty="0">
                <a:latin typeface="Cambria" pitchFamily="18" charset="0"/>
              </a:rPr>
              <a:t>Особенности операционной системы: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black">
          <a:xfrm rot="5400000">
            <a:off x="5143500" y="3424482"/>
            <a:ext cx="1752600" cy="685800"/>
          </a:xfrm>
          <a:prstGeom prst="triangle">
            <a:avLst>
              <a:gd name="adj" fmla="val 50000"/>
            </a:avLst>
          </a:prstGeom>
          <a:solidFill>
            <a:schemeClr val="tx2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184400" y="2611683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7" name="AutoShape 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2184400" y="4181721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15" name="AutoShape 1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17" name="AutoShape 1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AutoShape 1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9" name="Text Box 19"/>
          <p:cNvSpPr txBox="1">
            <a:spLocks noChangeArrowheads="1"/>
          </p:cNvSpPr>
          <p:nvPr/>
        </p:nvSpPr>
        <p:spPr bwMode="black">
          <a:xfrm>
            <a:off x="2239963" y="2760907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1. Характер ОС: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black">
          <a:xfrm>
            <a:off x="2249488" y="4302370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3. Экономность;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gray">
          <a:xfrm>
            <a:off x="6508751" y="2156071"/>
            <a:ext cx="3395663" cy="3005137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miter lim="800000"/>
            <a:headEnd/>
            <a:tailEnd/>
          </a:ln>
          <a:effectLst>
            <a:outerShdw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black">
          <a:xfrm>
            <a:off x="6705973" y="2308470"/>
            <a:ext cx="3115891" cy="27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ru-RU" sz="2400" b="1" u="sng" dirty="0">
                <a:latin typeface="Cambria" pitchFamily="18" charset="0"/>
              </a:rPr>
              <a:t>ДОСТОИНСТВА:</a:t>
            </a:r>
            <a:endParaRPr lang="en-US" sz="2400" b="1" u="sng" dirty="0">
              <a:solidFill>
                <a:srgbClr val="A50021"/>
              </a:solidFill>
              <a:latin typeface="Cambria" pitchFamily="18" charset="0"/>
            </a:endParaRPr>
          </a:p>
          <a:p>
            <a:pPr eaLnBrk="0" hangingPunct="0">
              <a:lnSpc>
                <a:spcPct val="80000"/>
              </a:lnSpc>
            </a:pPr>
            <a:endParaRPr lang="ru-RU" sz="1100" dirty="0">
              <a:latin typeface="Cambria" pitchFamily="18" charset="0"/>
            </a:endParaRPr>
          </a:p>
          <a:p>
            <a:pPr eaLnBrk="0" hangingPunct="0">
              <a:lnSpc>
                <a:spcPct val="80000"/>
              </a:lnSpc>
            </a:pPr>
            <a:r>
              <a:rPr lang="ru-RU" sz="1200" dirty="0">
                <a:latin typeface="Cambria" pitchFamily="18" charset="0"/>
              </a:rPr>
              <a:t>В </a:t>
            </a:r>
            <a:r>
              <a:rPr lang="ru-RU" sz="1200" b="1" dirty="0">
                <a:latin typeface="Cambria" pitchFamily="18" charset="0"/>
              </a:rPr>
              <a:t>Android-аппаратах,</a:t>
            </a:r>
            <a:r>
              <a:rPr lang="ru-RU" sz="1200" dirty="0">
                <a:latin typeface="Cambria" pitchFamily="18" charset="0"/>
              </a:rPr>
              <a:t> как правило, присутствует MicroSD-кардридер, позволяющий </a:t>
            </a:r>
            <a:r>
              <a:rPr lang="ru-RU" sz="1200" b="1" dirty="0">
                <a:latin typeface="Cambria" pitchFamily="18" charset="0"/>
              </a:rPr>
              <a:t>быстрый перенос файлов с компьютера на телефон, минуя скоростные ограничения USB</a:t>
            </a:r>
            <a:r>
              <a:rPr lang="ru-RU" sz="1200" dirty="0">
                <a:latin typeface="Cambria" pitchFamily="18" charset="0"/>
              </a:rPr>
              <a:t> и других способов передачи без извлечения карты памяти; кроме того, </a:t>
            </a:r>
            <a:r>
              <a:rPr lang="ru-RU" sz="1200" b="1" dirty="0">
                <a:latin typeface="Cambria" pitchFamily="18" charset="0"/>
              </a:rPr>
              <a:t>в iOS и Windows </a:t>
            </a:r>
            <a:r>
              <a:rPr lang="ru-RU" sz="1200" b="1" dirty="0" err="1" smtClean="0">
                <a:latin typeface="Cambria" pitchFamily="18" charset="0"/>
              </a:rPr>
              <a:t>Phone</a:t>
            </a:r>
            <a:r>
              <a:rPr lang="ru-RU" sz="1200" b="1" dirty="0" smtClean="0">
                <a:latin typeface="Cambria" pitchFamily="18" charset="0"/>
              </a:rPr>
              <a:t> </a:t>
            </a:r>
            <a:r>
              <a:rPr lang="ru-RU" sz="1200" b="1" dirty="0">
                <a:latin typeface="Cambria" pitchFamily="18" charset="0"/>
              </a:rPr>
              <a:t>невозможна прямая передача каких-либо файлов в/из телефона, кроме как через программы синхронизации (iTunes и Zune),</a:t>
            </a:r>
            <a:r>
              <a:rPr lang="ru-RU" sz="1200" dirty="0">
                <a:latin typeface="Cambria" pitchFamily="18" charset="0"/>
              </a:rPr>
              <a:t> в то время как телефоны на Android экспортируют файловую систему карты памяти как </a:t>
            </a:r>
            <a:r>
              <a:rPr lang="ru-RU" sz="1200" b="1" dirty="0">
                <a:latin typeface="Cambria" pitchFamily="18" charset="0"/>
              </a:rPr>
              <a:t>USB mass storage device.</a:t>
            </a:r>
            <a:endParaRPr lang="en-US" sz="1200" b="1" dirty="0">
              <a:solidFill>
                <a:srgbClr val="000000"/>
              </a:solidFill>
              <a:latin typeface="Cambria" pitchFamily="18" charset="0"/>
            </a:endParaRPr>
          </a:p>
        </p:txBody>
      </p:sp>
      <p:pic>
        <p:nvPicPr>
          <p:cNvPr id="24" name="Picture 24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171701" y="2667245"/>
            <a:ext cx="538163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171701" y="4246808"/>
            <a:ext cx="538163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 9"/>
          <p:cNvGrpSpPr>
            <a:grpSpLocks/>
          </p:cNvGrpSpPr>
          <p:nvPr/>
        </p:nvGrpSpPr>
        <p:grpSpPr bwMode="auto">
          <a:xfrm>
            <a:off x="2184400" y="3390131"/>
            <a:ext cx="3416300" cy="688975"/>
            <a:chOff x="720" y="1392"/>
            <a:chExt cx="4058" cy="480"/>
          </a:xfrm>
        </p:grpSpPr>
        <p:sp>
          <p:nvSpPr>
            <p:cNvPr id="36" name="AutoShape 10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7" name="Group 1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38" name="AutoShape 12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" name="AutoShape 13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41" name="Picture 25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373313" y="3445693"/>
            <a:ext cx="538162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20"/>
          <p:cNvSpPr txBox="1">
            <a:spLocks noChangeArrowheads="1"/>
          </p:cNvSpPr>
          <p:nvPr/>
        </p:nvSpPr>
        <p:spPr bwMode="black">
          <a:xfrm>
            <a:off x="2930134" y="3426559"/>
            <a:ext cx="2613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2. Скорость передачи данных (</a:t>
            </a:r>
            <a:r>
              <a:rPr lang="en-US" sz="1600" b="1" dirty="0">
                <a:solidFill>
                  <a:srgbClr val="FFFFFF"/>
                </a:solidFill>
                <a:latin typeface="Cambria" pitchFamily="18" charset="0"/>
              </a:rPr>
              <a:t>FPS)</a:t>
            </a: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:</a:t>
            </a:r>
            <a:endParaRPr lang="en-US" sz="1600" b="1" dirty="0">
              <a:solidFill>
                <a:srgbClr val="FFFFFF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5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54B3144-BA5A-4EE6-8E01-62383B44918A}" type="slidenum">
              <a:rPr lang="ru-RU" altLang="en-US"/>
              <a:pPr/>
              <a:t>60</a:t>
            </a:fld>
            <a:endParaRPr lang="ru-RU" alt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Hello World!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9906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Char char="•"/>
            </a:pPr>
            <a:r>
              <a:rPr lang="en-US" altLang="en-US"/>
              <a:t> Application Name – </a:t>
            </a:r>
            <a:r>
              <a:rPr lang="ru-RU" altLang="en-US"/>
              <a:t>название приложения в </a:t>
            </a:r>
            <a:r>
              <a:rPr lang="en-US" altLang="en-US"/>
              <a:t>Android</a:t>
            </a:r>
          </a:p>
          <a:p>
            <a:pPr marL="0" indent="0">
              <a:buFontTx/>
              <a:buChar char="•"/>
            </a:pPr>
            <a:r>
              <a:rPr lang="ru-RU" altLang="en-US"/>
              <a:t> </a:t>
            </a:r>
            <a:r>
              <a:rPr lang="en-US" altLang="en-US"/>
              <a:t>Project Name </a:t>
            </a:r>
            <a:r>
              <a:rPr lang="ru-RU" altLang="en-US"/>
              <a:t>- имя проекта (влияет только на именование каталога и файлов проекта)</a:t>
            </a:r>
          </a:p>
          <a:p>
            <a:pPr marL="0" indent="0">
              <a:buFontTx/>
              <a:buChar char="•"/>
            </a:pPr>
            <a:r>
              <a:rPr lang="ru-RU" altLang="en-US"/>
              <a:t> </a:t>
            </a:r>
            <a:r>
              <a:rPr lang="en-US" altLang="en-US"/>
              <a:t>Package Name – </a:t>
            </a:r>
            <a:r>
              <a:rPr lang="ru-RU" altLang="en-US"/>
              <a:t>имя </a:t>
            </a:r>
            <a:r>
              <a:rPr lang="en-US" altLang="en-US"/>
              <a:t>Java-</a:t>
            </a:r>
            <a:r>
              <a:rPr lang="ru-RU" altLang="en-US"/>
              <a:t>пакета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/>
              <a:t>должно быть уникальным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/>
              <a:t>есть принятый стиль наименования (см. подсказку для этого поля в мастере)</a:t>
            </a:r>
          </a:p>
          <a:p>
            <a:pPr marL="0" indent="0">
              <a:buFontTx/>
              <a:buChar char="•"/>
            </a:pPr>
            <a:r>
              <a:rPr lang="ru-RU" altLang="en-US"/>
              <a:t> Выбираем диапазон </a:t>
            </a:r>
          </a:p>
          <a:p>
            <a:pPr marL="0" indent="0"/>
            <a:r>
              <a:rPr lang="ru-RU" altLang="en-US"/>
              <a:t>поддерживаемых версий</a:t>
            </a:r>
          </a:p>
          <a:p>
            <a:pPr marL="0" indent="0"/>
            <a:r>
              <a:rPr lang="ru-RU" altLang="en-US"/>
              <a:t>и тему</a:t>
            </a:r>
            <a:endParaRPr lang="en-US" altLang="en-US"/>
          </a:p>
          <a:p>
            <a:pPr marL="0" indent="0">
              <a:buFontTx/>
              <a:buChar char="•"/>
            </a:pPr>
            <a:r>
              <a:rPr lang="en-US" altLang="en-US"/>
              <a:t> Next-&gt;Next-&gt;Next-&gt; </a:t>
            </a:r>
          </a:p>
          <a:p>
            <a:pPr marL="0" indent="0"/>
            <a:r>
              <a:rPr lang="en-US" altLang="en-US"/>
              <a:t>(</a:t>
            </a:r>
            <a:r>
              <a:rPr lang="ru-RU" altLang="en-US"/>
              <a:t>далее всё по умолчанию</a:t>
            </a:r>
            <a:r>
              <a:rPr lang="en-US" altLang="en-US"/>
              <a:t>)</a:t>
            </a:r>
          </a:p>
          <a:p>
            <a:pPr marL="0" indent="0"/>
            <a:r>
              <a:rPr lang="en-US" altLang="en-US"/>
              <a:t>-&gt;Finish</a:t>
            </a:r>
          </a:p>
          <a:p>
            <a:pPr marL="0" indent="0">
              <a:buFontTx/>
              <a:buChar char="•"/>
            </a:pPr>
            <a:r>
              <a:rPr lang="ru-RU" altLang="en-US"/>
              <a:t> Имеем </a:t>
            </a:r>
            <a:r>
              <a:rPr lang="en-US" altLang="en-US"/>
              <a:t>Hello-world</a:t>
            </a:r>
          </a:p>
          <a:p>
            <a:pPr marL="0" indent="0"/>
            <a:r>
              <a:rPr lang="ru-RU" altLang="en-US"/>
              <a:t>заготовку приложения,</a:t>
            </a:r>
          </a:p>
          <a:p>
            <a:pPr marL="0" indent="0"/>
            <a:r>
              <a:rPr lang="ru-RU" altLang="en-US"/>
              <a:t>которую можно запустить</a:t>
            </a:r>
          </a:p>
        </p:txBody>
      </p:sp>
      <p:pic>
        <p:nvPicPr>
          <p:cNvPr id="10245" name="Picture 8" descr="HW_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60670" y="2802184"/>
            <a:ext cx="4495800" cy="3840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4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713DC9-1E5E-4C7A-83CA-0A95C07695AF}" type="slidenum">
              <a:rPr lang="ru-RU" altLang="en-US"/>
              <a:pPr/>
              <a:t>61</a:t>
            </a:fld>
            <a:endParaRPr lang="ru-RU" alt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Hello World!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pic>
        <p:nvPicPr>
          <p:cNvPr id="11268" name="Picture 5" descr="HW_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2600" y="685801"/>
            <a:ext cx="7639050" cy="5235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9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30DF2-4DC5-4DDB-B97B-19E6434F0CAF}" type="slidenum">
              <a:rPr lang="ru-RU" altLang="en-US"/>
              <a:pPr/>
              <a:t>62</a:t>
            </a:fld>
            <a:endParaRPr lang="ru-RU" alt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00FF"/>
                </a:solidFill>
              </a:rPr>
              <a:t>Hello World!</a:t>
            </a:r>
            <a:endParaRPr lang="ru-RU" altLang="en-US" b="1" smtClean="0">
              <a:solidFill>
                <a:srgbClr val="0000FF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01800" y="1066800"/>
            <a:ext cx="5029200" cy="4830763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ru-RU" altLang="en-US" sz="2400" dirty="0"/>
              <a:t>На этом этапе уже можно запустить приложение</a:t>
            </a:r>
          </a:p>
          <a:p>
            <a:pPr lvl="1" eaLnBrk="1" hangingPunct="1"/>
            <a:r>
              <a:rPr lang="ru-RU" altLang="en-US" sz="2000" dirty="0"/>
              <a:t>Или выполнить отладку</a:t>
            </a:r>
          </a:p>
          <a:p>
            <a:pPr lvl="2" eaLnBrk="1" hangingPunct="1"/>
            <a:r>
              <a:rPr lang="ru-RU" altLang="en-US" sz="1800" dirty="0"/>
              <a:t>установить точки останова</a:t>
            </a:r>
          </a:p>
          <a:p>
            <a:pPr lvl="2" eaLnBrk="1" hangingPunct="1"/>
            <a:r>
              <a:rPr lang="en-US" altLang="en-US" sz="1800" dirty="0"/>
              <a:t>Run-&gt;Debug</a:t>
            </a:r>
            <a:r>
              <a:rPr lang="ru-RU" altLang="en-US" sz="1800" dirty="0"/>
              <a:t> (на эмуляторе по умолчанию</a:t>
            </a:r>
          </a:p>
          <a:p>
            <a:pPr marL="0" indent="0">
              <a:buFontTx/>
              <a:buChar char="•"/>
            </a:pPr>
            <a:r>
              <a:rPr lang="ru-RU" altLang="en-US" sz="2400" dirty="0"/>
              <a:t>Но если используется стандартный эмулятор, он очень медленный</a:t>
            </a:r>
          </a:p>
          <a:p>
            <a:pPr lvl="1" eaLnBrk="1" hangingPunct="1"/>
            <a:r>
              <a:rPr lang="ru-RU" altLang="en-US" sz="2000" dirty="0"/>
              <a:t>Если процессор поддерживает </a:t>
            </a:r>
            <a:r>
              <a:rPr lang="ru-RU" altLang="en-US" sz="2000" dirty="0" err="1"/>
              <a:t>Intel</a:t>
            </a:r>
            <a:r>
              <a:rPr lang="ru-RU" altLang="en-US" sz="2000" dirty="0"/>
              <a:t>® </a:t>
            </a:r>
            <a:r>
              <a:rPr lang="ru-RU" altLang="en-US" sz="2000" dirty="0" err="1"/>
              <a:t>Virtualization</a:t>
            </a:r>
            <a:r>
              <a:rPr lang="ru-RU" altLang="en-US" sz="2000" dirty="0"/>
              <a:t> </a:t>
            </a:r>
            <a:r>
              <a:rPr lang="ru-RU" altLang="en-US" sz="2000" dirty="0" err="1"/>
              <a:t>Technology</a:t>
            </a:r>
            <a:r>
              <a:rPr lang="ru-RU" altLang="en-US" sz="2000" dirty="0"/>
              <a:t> (</a:t>
            </a:r>
            <a:r>
              <a:rPr lang="ru-RU" altLang="en-US" sz="2000" dirty="0" err="1"/>
              <a:t>Intel</a:t>
            </a:r>
            <a:r>
              <a:rPr lang="ru-RU" altLang="en-US" sz="2000" dirty="0"/>
              <a:t>® VT) – можно получить более быстрый эмулятор</a:t>
            </a:r>
          </a:p>
        </p:txBody>
      </p:sp>
      <p:pic>
        <p:nvPicPr>
          <p:cNvPr id="12293" name="Picture 5" descr="HW_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9201" y="1066800"/>
            <a:ext cx="35147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12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Yakushin.oit@gmail.com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897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ru-RU" sz="4000" b="1" dirty="0">
                <a:latin typeface="Cambria" pitchFamily="18" charset="0"/>
              </a:rPr>
              <a:t>Особенности операционной системы: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black">
          <a:xfrm rot="5400000">
            <a:off x="5181600" y="3278382"/>
            <a:ext cx="1752600" cy="685800"/>
          </a:xfrm>
          <a:prstGeom prst="triangle">
            <a:avLst>
              <a:gd name="adj" fmla="val 50000"/>
            </a:avLst>
          </a:prstGeom>
          <a:solidFill>
            <a:schemeClr val="tx2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222500" y="2465583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5" name="AutoShape 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7" name="AutoShape 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222500" y="3254571"/>
            <a:ext cx="3416300" cy="688975"/>
            <a:chOff x="720" y="1392"/>
            <a:chExt cx="4058" cy="480"/>
          </a:xfrm>
          <a:solidFill>
            <a:schemeClr val="bg1">
              <a:lumMod val="75000"/>
            </a:schemeClr>
          </a:solidFill>
        </p:grpSpPr>
        <p:sp>
          <p:nvSpPr>
            <p:cNvPr id="10" name="AutoShape 10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  <a:grpFill/>
          </p:grpSpPr>
          <p:sp>
            <p:nvSpPr>
              <p:cNvPr id="12" name="AutoShape 12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AutoShape 13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9" name="Text Box 19"/>
          <p:cNvSpPr txBox="1">
            <a:spLocks noChangeArrowheads="1"/>
          </p:cNvSpPr>
          <p:nvPr/>
        </p:nvSpPr>
        <p:spPr bwMode="black">
          <a:xfrm>
            <a:off x="2278063" y="2614807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1. Характер ОС: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black">
          <a:xfrm>
            <a:off x="2949575" y="3306670"/>
            <a:ext cx="2613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2. Скорость передачи данных (</a:t>
            </a:r>
            <a:r>
              <a:rPr lang="en-US" sz="1600" b="1" dirty="0">
                <a:solidFill>
                  <a:srgbClr val="FFFFFF"/>
                </a:solidFill>
                <a:latin typeface="Cambria" pitchFamily="18" charset="0"/>
              </a:rPr>
              <a:t>FPS)</a:t>
            </a:r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:</a:t>
            </a:r>
            <a:endParaRPr lang="en-US" sz="1600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gray">
          <a:xfrm>
            <a:off x="6546851" y="2009971"/>
            <a:ext cx="3395663" cy="3005137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miter lim="800000"/>
            <a:headEnd/>
            <a:tailEnd/>
          </a:ln>
          <a:effectLst>
            <a:outerShdw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black">
          <a:xfrm>
            <a:off x="6744073" y="2162370"/>
            <a:ext cx="3115891" cy="241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ru-RU" sz="2400" b="1" u="sng" dirty="0">
                <a:latin typeface="Cambria" pitchFamily="18" charset="0"/>
              </a:rPr>
              <a:t>ДОСТОИНСТВА:</a:t>
            </a:r>
            <a:endParaRPr lang="en-US" sz="2400" b="1" dirty="0">
              <a:solidFill>
                <a:srgbClr val="FF9900"/>
              </a:solidFill>
            </a:endParaRPr>
          </a:p>
          <a:p>
            <a:pPr eaLnBrk="0" hangingPunct="0">
              <a:lnSpc>
                <a:spcPct val="80000"/>
              </a:lnSpc>
            </a:pPr>
            <a:endParaRPr lang="ru-RU" sz="1200" dirty="0">
              <a:latin typeface="Cambria" pitchFamily="18" charset="0"/>
            </a:endParaRPr>
          </a:p>
          <a:p>
            <a:pPr eaLnBrk="0" hangingPunct="0">
              <a:lnSpc>
                <a:spcPct val="80000"/>
              </a:lnSpc>
            </a:pPr>
            <a:r>
              <a:rPr lang="ru-RU" sz="1200" dirty="0">
                <a:latin typeface="Cambria" pitchFamily="18" charset="0"/>
              </a:rPr>
              <a:t>Несмотря на изначальный </a:t>
            </a:r>
            <a:r>
              <a:rPr lang="ru-RU" sz="1200" b="1" dirty="0">
                <a:latin typeface="Cambria" pitchFamily="18" charset="0"/>
              </a:rPr>
              <a:t>запрет</a:t>
            </a:r>
            <a:r>
              <a:rPr lang="ru-RU" sz="1200" dirty="0">
                <a:latin typeface="Cambria" pitchFamily="18" charset="0"/>
              </a:rPr>
              <a:t> на установку программ из </a:t>
            </a:r>
            <a:r>
              <a:rPr lang="ru-RU" sz="1200" b="1" dirty="0">
                <a:latin typeface="Cambria" pitchFamily="18" charset="0"/>
              </a:rPr>
              <a:t>«непроверенных источников» (например, с карты памяти), </a:t>
            </a:r>
            <a:r>
              <a:rPr lang="ru-RU" sz="1200" dirty="0">
                <a:latin typeface="Cambria" pitchFamily="18" charset="0"/>
              </a:rPr>
              <a:t>это ограничение отключается </a:t>
            </a:r>
            <a:r>
              <a:rPr lang="ru-RU" sz="1200" b="1" dirty="0">
                <a:latin typeface="Cambria" pitchFamily="18" charset="0"/>
              </a:rPr>
              <a:t>штатными средствами </a:t>
            </a:r>
            <a:r>
              <a:rPr lang="ru-RU" sz="1200" dirty="0">
                <a:latin typeface="Cambria" pitchFamily="18" charset="0"/>
              </a:rPr>
              <a:t>в настройках аппарата, что позволяет устанавливать программы на телефоны и планшеты без интернет-подключения (например, пользователям, </a:t>
            </a:r>
            <a:r>
              <a:rPr lang="ru-RU" sz="1200" b="1" dirty="0">
                <a:latin typeface="Cambria" pitchFamily="18" charset="0"/>
              </a:rPr>
              <a:t>не имеющим Wi-Fi-точки </a:t>
            </a:r>
            <a:r>
              <a:rPr lang="ru-RU" sz="1200" dirty="0">
                <a:latin typeface="Cambria" pitchFamily="18" charset="0"/>
              </a:rPr>
              <a:t>доступа и не желающим тратить деньги на </a:t>
            </a:r>
            <a:r>
              <a:rPr lang="ru-RU" sz="1200" b="1" dirty="0">
                <a:latin typeface="Cambria" pitchFamily="18" charset="0"/>
              </a:rPr>
              <a:t>мобильный интернет,</a:t>
            </a:r>
            <a:r>
              <a:rPr lang="ru-RU" sz="1200" dirty="0">
                <a:latin typeface="Cambria" pitchFamily="18" charset="0"/>
              </a:rPr>
              <a:t> который обычно стоит слишком дорого).</a:t>
            </a:r>
            <a:endParaRPr lang="en-US" sz="1200" dirty="0">
              <a:solidFill>
                <a:srgbClr val="000000"/>
              </a:solidFill>
              <a:latin typeface="Cambria" pitchFamily="18" charset="0"/>
            </a:endParaRPr>
          </a:p>
        </p:txBody>
      </p:sp>
      <p:pic>
        <p:nvPicPr>
          <p:cNvPr id="24" name="Picture 24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209801" y="2521145"/>
            <a:ext cx="538163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5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411413" y="3310133"/>
            <a:ext cx="538162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2222500" y="4030777"/>
            <a:ext cx="3416300" cy="688975"/>
            <a:chOff x="720" y="1392"/>
            <a:chExt cx="4058" cy="480"/>
          </a:xfrm>
        </p:grpSpPr>
        <p:sp>
          <p:nvSpPr>
            <p:cNvPr id="29" name="AutoShape 15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31" name="AutoShape 17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AutoShape 18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34" name="Picture 26" descr="1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2209801" y="4095864"/>
            <a:ext cx="538163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1"/>
          <p:cNvSpPr txBox="1">
            <a:spLocks noChangeArrowheads="1"/>
          </p:cNvSpPr>
          <p:nvPr/>
        </p:nvSpPr>
        <p:spPr bwMode="black">
          <a:xfrm>
            <a:off x="2438400" y="4155209"/>
            <a:ext cx="3276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FFFF"/>
                </a:solidFill>
                <a:latin typeface="Cambria" pitchFamily="18" charset="0"/>
              </a:rPr>
              <a:t>3. Экономность;</a:t>
            </a:r>
            <a:endParaRPr lang="en-US" b="1" dirty="0">
              <a:solidFill>
                <a:srgbClr val="FFFFFF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ru-RU" sz="4000" b="1" dirty="0">
                <a:latin typeface="Cambria" pitchFamily="18" charset="0"/>
              </a:rPr>
              <a:t>Особенности операционной системы: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8" name="AutoShape 3"/>
          <p:cNvSpPr>
            <a:spLocks noChangeArrowheads="1"/>
          </p:cNvSpPr>
          <p:nvPr/>
        </p:nvSpPr>
        <p:spPr bwMode="gray">
          <a:xfrm>
            <a:off x="4865688" y="29908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AutoShape 4"/>
          <p:cNvSpPr>
            <a:spLocks noChangeArrowheads="1"/>
          </p:cNvSpPr>
          <p:nvPr/>
        </p:nvSpPr>
        <p:spPr bwMode="gray">
          <a:xfrm>
            <a:off x="7629526" y="29908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0" name="Group 5"/>
          <p:cNvGrpSpPr>
            <a:grpSpLocks/>
          </p:cNvGrpSpPr>
          <p:nvPr/>
        </p:nvGrpSpPr>
        <p:grpSpPr bwMode="auto">
          <a:xfrm>
            <a:off x="7769225" y="2740026"/>
            <a:ext cx="2355850" cy="523875"/>
            <a:chOff x="3964" y="2071"/>
            <a:chExt cx="1484" cy="330"/>
          </a:xfrm>
        </p:grpSpPr>
        <p:sp>
          <p:nvSpPr>
            <p:cNvPr id="61" name="AutoShape 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" name="Rectangle 8"/>
          <p:cNvSpPr>
            <a:spLocks noChangeArrowheads="1"/>
          </p:cNvSpPr>
          <p:nvPr/>
        </p:nvSpPr>
        <p:spPr bwMode="black">
          <a:xfrm>
            <a:off x="7799958" y="2852874"/>
            <a:ext cx="22928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  <a:latin typeface="Cambria" pitchFamily="18" charset="0"/>
              </a:rPr>
              <a:t>3. Фильтрация приложений:</a:t>
            </a:r>
            <a:endParaRPr lang="en-US" sz="1200" b="1" dirty="0">
              <a:solidFill>
                <a:srgbClr val="FFFFFF"/>
              </a:solidFill>
              <a:latin typeface="Cambria" pitchFamily="18" charset="0"/>
            </a:endParaRPr>
          </a:p>
        </p:txBody>
      </p:sp>
      <p:grpSp>
        <p:nvGrpSpPr>
          <p:cNvPr id="64" name="Group 9"/>
          <p:cNvGrpSpPr>
            <a:grpSpLocks/>
          </p:cNvGrpSpPr>
          <p:nvPr/>
        </p:nvGrpSpPr>
        <p:grpSpPr bwMode="auto">
          <a:xfrm>
            <a:off x="4976812" y="2740026"/>
            <a:ext cx="2355850" cy="523875"/>
            <a:chOff x="2140" y="2071"/>
            <a:chExt cx="1484" cy="330"/>
          </a:xfrm>
        </p:grpSpPr>
        <p:sp>
          <p:nvSpPr>
            <p:cNvPr id="65" name="AutoShape 10"/>
            <p:cNvSpPr>
              <a:spLocks noChangeArrowheads="1"/>
            </p:cNvSpPr>
            <p:nvPr/>
          </p:nvSpPr>
          <p:spPr bwMode="ltGray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AutoShape 11"/>
            <p:cNvSpPr>
              <a:spLocks noChangeArrowheads="1"/>
            </p:cNvSpPr>
            <p:nvPr/>
          </p:nvSpPr>
          <p:spPr bwMode="ltGray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7" name="Rectangle 12"/>
          <p:cNvSpPr>
            <a:spLocks noChangeArrowheads="1"/>
          </p:cNvSpPr>
          <p:nvPr/>
        </p:nvSpPr>
        <p:spPr bwMode="black">
          <a:xfrm>
            <a:off x="5233791" y="2848074"/>
            <a:ext cx="18276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  <a:latin typeface="Cambria" pitchFamily="18" charset="0"/>
              </a:rPr>
              <a:t>2. </a:t>
            </a:r>
            <a:r>
              <a:rPr lang="ru-RU" sz="1200" b="1" dirty="0" smtClean="0">
                <a:solidFill>
                  <a:srgbClr val="FFFFFF"/>
                </a:solidFill>
                <a:latin typeface="Cambria" pitchFamily="18" charset="0"/>
              </a:rPr>
              <a:t>Энергопотребление</a:t>
            </a:r>
            <a:endParaRPr lang="en-US" sz="1200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68" name="AutoShape 13"/>
          <p:cNvSpPr>
            <a:spLocks noChangeArrowheads="1"/>
          </p:cNvSpPr>
          <p:nvPr/>
        </p:nvSpPr>
        <p:spPr bwMode="gray">
          <a:xfrm>
            <a:off x="2103438" y="29908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9" name="AutoShape 14"/>
          <p:cNvSpPr>
            <a:spLocks noChangeArrowheads="1"/>
          </p:cNvSpPr>
          <p:nvPr/>
        </p:nvSpPr>
        <p:spPr bwMode="ltGray">
          <a:xfrm>
            <a:off x="2201862" y="2740026"/>
            <a:ext cx="2355850" cy="52387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 algn="ctr">
            <a:solidFill>
              <a:srgbClr val="FFFFFF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AutoShape 15"/>
          <p:cNvSpPr>
            <a:spLocks noChangeArrowheads="1"/>
          </p:cNvSpPr>
          <p:nvPr/>
        </p:nvSpPr>
        <p:spPr bwMode="ltGray">
          <a:xfrm>
            <a:off x="2238375" y="2771776"/>
            <a:ext cx="2273300" cy="125413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chemeClr val="hlink">
                  <a:alpha val="7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FFFFFF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" name="Rectangle 16"/>
          <p:cNvSpPr>
            <a:spLocks noChangeArrowheads="1"/>
          </p:cNvSpPr>
          <p:nvPr/>
        </p:nvSpPr>
        <p:spPr bwMode="black">
          <a:xfrm>
            <a:off x="2338549" y="2821573"/>
            <a:ext cx="2068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FFFFFF"/>
                </a:solidFill>
                <a:latin typeface="Cambria" pitchFamily="18" charset="0"/>
              </a:rPr>
              <a:t>1. Нестабильность:</a:t>
            </a:r>
            <a:endParaRPr lang="en-US" sz="1600" b="1" dirty="0">
              <a:solidFill>
                <a:srgbClr val="FFFFFF"/>
              </a:solidFill>
              <a:latin typeface="Cambria" pitchFamily="18" charset="0"/>
            </a:endParaRPr>
          </a:p>
        </p:txBody>
      </p:sp>
      <p:sp>
        <p:nvSpPr>
          <p:cNvPr id="73" name="Text Box 18"/>
          <p:cNvSpPr txBox="1">
            <a:spLocks noChangeArrowheads="1"/>
          </p:cNvSpPr>
          <p:nvPr/>
        </p:nvSpPr>
        <p:spPr bwMode="gray">
          <a:xfrm>
            <a:off x="2247901" y="3533775"/>
            <a:ext cx="22621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1200" dirty="0">
                <a:latin typeface="Cambria" pitchFamily="18" charset="0"/>
              </a:rPr>
              <a:t>К сожалению, </a:t>
            </a:r>
            <a:r>
              <a:rPr lang="ru-RU" sz="1200" b="1" dirty="0">
                <a:latin typeface="Cambria" pitchFamily="18" charset="0"/>
              </a:rPr>
              <a:t>наиболее существенный недостаток – это возникновение</a:t>
            </a:r>
          </a:p>
          <a:p>
            <a:pPr eaLnBrk="0" hangingPunct="0"/>
            <a:r>
              <a:rPr lang="ru-RU" sz="1200" b="1" dirty="0">
                <a:latin typeface="Cambria" pitchFamily="18" charset="0"/>
              </a:rPr>
              <a:t>всевозможных «глюков», «зависаний» и «багов». </a:t>
            </a:r>
            <a:r>
              <a:rPr lang="ru-RU" sz="1200" dirty="0">
                <a:latin typeface="Cambria" pitchFamily="18" charset="0"/>
              </a:rPr>
              <a:t>При сильной нагрузке система может отказать в работе</a:t>
            </a:r>
          </a:p>
          <a:p>
            <a:pPr eaLnBrk="0" hangingPunct="0"/>
            <a:r>
              <a:rPr lang="ru-RU" sz="1200" dirty="0">
                <a:latin typeface="Cambria" pitchFamily="18" charset="0"/>
              </a:rPr>
              <a:t>и это очень досадно.</a:t>
            </a:r>
            <a:endParaRPr lang="en-US" sz="1200" dirty="0">
              <a:latin typeface="Cambria" pitchFamily="18" charset="0"/>
            </a:endParaRPr>
          </a:p>
        </p:txBody>
      </p:sp>
      <p:sp>
        <p:nvSpPr>
          <p:cNvPr id="74" name="Text Box 19"/>
          <p:cNvSpPr txBox="1">
            <a:spLocks noChangeArrowheads="1"/>
          </p:cNvSpPr>
          <p:nvPr/>
        </p:nvSpPr>
        <p:spPr bwMode="gray">
          <a:xfrm>
            <a:off x="4906168" y="3323773"/>
            <a:ext cx="250666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100" dirty="0">
                <a:latin typeface="Cambria" pitchFamily="18" charset="0"/>
              </a:rPr>
              <a:t>Немало важный недостаток – </a:t>
            </a:r>
            <a:r>
              <a:rPr lang="ru-RU" sz="1100" b="1" dirty="0">
                <a:latin typeface="Cambria" pitchFamily="18" charset="0"/>
              </a:rPr>
              <a:t>ОС достаточно «прожорлива» по части энергопотребления</a:t>
            </a:r>
            <a:r>
              <a:rPr lang="ru-RU" sz="1100" dirty="0">
                <a:latin typeface="Cambria" pitchFamily="18" charset="0"/>
              </a:rPr>
              <a:t> – заряда аккумулятора в большинстве случаев </a:t>
            </a:r>
            <a:r>
              <a:rPr lang="ru-RU" sz="1100" b="1" dirty="0">
                <a:latin typeface="Cambria" pitchFamily="18" charset="0"/>
              </a:rPr>
              <a:t>едва хватает на сутки</a:t>
            </a:r>
            <a:r>
              <a:rPr lang="ru-RU" sz="1100" dirty="0">
                <a:latin typeface="Cambria" pitchFamily="18" charset="0"/>
              </a:rPr>
              <a:t> (в редких исключениях – на полтора-два дня). Это связано с тем, что Android – это </a:t>
            </a:r>
            <a:r>
              <a:rPr lang="ru-RU" sz="1100" b="1" dirty="0">
                <a:latin typeface="Cambria" pitchFamily="18" charset="0"/>
              </a:rPr>
              <a:t>ОС, сильно зависимая от наличия интернет-соединения.</a:t>
            </a:r>
            <a:r>
              <a:rPr lang="ru-RU" sz="1100" dirty="0">
                <a:latin typeface="Cambria" pitchFamily="18" charset="0"/>
              </a:rPr>
              <a:t> То есть половина самых интересных функций будет недоступна: почта, мессенджеры, установка и обновление программ, новости, погода, местоположение, переводчик и т.п.</a:t>
            </a:r>
            <a:endParaRPr lang="en-US" sz="1100" dirty="0">
              <a:latin typeface="Cambria" pitchFamily="18" charset="0"/>
            </a:endParaRPr>
          </a:p>
        </p:txBody>
      </p:sp>
      <p:sp>
        <p:nvSpPr>
          <p:cNvPr id="75" name="Text Box 20"/>
          <p:cNvSpPr txBox="1">
            <a:spLocks noChangeArrowheads="1"/>
          </p:cNvSpPr>
          <p:nvPr/>
        </p:nvSpPr>
        <p:spPr bwMode="gray">
          <a:xfrm>
            <a:off x="7678738" y="3408413"/>
            <a:ext cx="2506663" cy="1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100" dirty="0">
                <a:latin typeface="Cambria" pitchFamily="18" charset="0"/>
              </a:rPr>
              <a:t>Большим недостатком ОС Android является </a:t>
            </a:r>
            <a:r>
              <a:rPr lang="ru-RU" sz="1100" b="1" dirty="0">
                <a:latin typeface="Cambria" pitchFamily="18" charset="0"/>
              </a:rPr>
              <a:t>слабый контроль над приложениями, </a:t>
            </a:r>
            <a:r>
              <a:rPr lang="ru-RU" sz="1100" dirty="0">
                <a:latin typeface="Cambria" pitchFamily="18" charset="0"/>
              </a:rPr>
              <a:t>распространяемыми в</a:t>
            </a:r>
            <a:r>
              <a:rPr lang="en-US" sz="1100" dirty="0">
                <a:latin typeface="Cambria" pitchFamily="18" charset="0"/>
              </a:rPr>
              <a:t> Google Play</a:t>
            </a:r>
            <a:r>
              <a:rPr lang="ru-RU" sz="1100" dirty="0">
                <a:latin typeface="Cambria" pitchFamily="18" charset="0"/>
              </a:rPr>
              <a:t>. Из-за этого периодически стало появляться </a:t>
            </a:r>
            <a:r>
              <a:rPr lang="ru-RU" sz="1100" b="1" dirty="0">
                <a:latin typeface="Cambria" pitchFamily="18" charset="0"/>
              </a:rPr>
              <a:t>вредоносное программное обеспечение.</a:t>
            </a:r>
            <a:r>
              <a:rPr lang="ru-RU" sz="1100" dirty="0">
                <a:latin typeface="Cambria" pitchFamily="18" charset="0"/>
              </a:rPr>
              <a:t> Поэтому одной из </a:t>
            </a:r>
            <a:r>
              <a:rPr lang="ru-RU" sz="1100" b="1" dirty="0">
                <a:latin typeface="Cambria" pitchFamily="18" charset="0"/>
              </a:rPr>
              <a:t>главных задач </a:t>
            </a:r>
            <a:r>
              <a:rPr lang="ru-RU" sz="1100" dirty="0">
                <a:latin typeface="Cambria" pitchFamily="18" charset="0"/>
              </a:rPr>
              <a:t>разработчиков является </a:t>
            </a:r>
            <a:r>
              <a:rPr lang="ru-RU" sz="1100" b="1" dirty="0">
                <a:latin typeface="Cambria" pitchFamily="18" charset="0"/>
              </a:rPr>
              <a:t>создание</a:t>
            </a:r>
            <a:r>
              <a:rPr lang="ru-RU" sz="1100" dirty="0">
                <a:latin typeface="Cambria" pitchFamily="18" charset="0"/>
              </a:rPr>
              <a:t> для ОС </a:t>
            </a:r>
            <a:r>
              <a:rPr lang="en-US" sz="1100" dirty="0">
                <a:latin typeface="Cambria" pitchFamily="18" charset="0"/>
              </a:rPr>
              <a:t>Android</a:t>
            </a:r>
            <a:r>
              <a:rPr lang="ru-RU" sz="1100" dirty="0">
                <a:latin typeface="Cambria" pitchFamily="18" charset="0"/>
              </a:rPr>
              <a:t> </a:t>
            </a:r>
            <a:r>
              <a:rPr lang="ru-RU" sz="1100" b="1" dirty="0">
                <a:latin typeface="Cambria" pitchFamily="18" charset="0"/>
              </a:rPr>
              <a:t>эффективных антивирусных программ.</a:t>
            </a:r>
            <a:endParaRPr lang="en-US" sz="1100" b="1" dirty="0">
              <a:latin typeface="Cambria" pitchFamily="18" charset="0"/>
            </a:endParaRPr>
          </a:p>
        </p:txBody>
      </p:sp>
      <p:sp>
        <p:nvSpPr>
          <p:cNvPr id="76" name="Rectangle 21"/>
          <p:cNvSpPr>
            <a:spLocks noChangeArrowheads="1"/>
          </p:cNvSpPr>
          <p:nvPr/>
        </p:nvSpPr>
        <p:spPr bwMode="auto">
          <a:xfrm>
            <a:off x="2271712" y="1946276"/>
            <a:ext cx="7751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</a:pPr>
            <a:r>
              <a:rPr lang="ru-RU" sz="2000" b="1" dirty="0">
                <a:latin typeface="Cambria" pitchFamily="18" charset="0"/>
              </a:rPr>
              <a:t>На данной схеме представлены основные недостатки ОС </a:t>
            </a:r>
            <a:r>
              <a:rPr lang="en-US" sz="2000" b="1" dirty="0">
                <a:latin typeface="Cambria" pitchFamily="18" charset="0"/>
              </a:rPr>
              <a:t>Android</a:t>
            </a:r>
            <a:r>
              <a:rPr lang="ru-RU" sz="2000" b="1" dirty="0">
                <a:latin typeface="Cambria" pitchFamily="18" charset="0"/>
              </a:rPr>
              <a:t>:</a:t>
            </a:r>
            <a:endParaRPr lang="en-US" sz="20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3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Особенности ОС </a:t>
            </a:r>
            <a:r>
              <a:rPr lang="en-US" sz="3600" b="1" dirty="0"/>
              <a:t>Android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00000"/>
              </a:lnSpc>
            </a:pPr>
            <a:r>
              <a:rPr lang="ru-RU" sz="3600" dirty="0" smtClean="0"/>
              <a:t>Не </a:t>
            </a:r>
            <a:r>
              <a:rPr lang="ru-RU" sz="3600" dirty="0"/>
              <a:t>требует какой-либо сертификации разработчиков</a:t>
            </a:r>
            <a:r>
              <a:rPr lang="en-US" sz="3600" dirty="0"/>
              <a:t>.</a:t>
            </a:r>
            <a:endParaRPr lang="ru-RU" sz="3600" dirty="0"/>
          </a:p>
          <a:p>
            <a:pPr algn="just">
              <a:lnSpc>
                <a:spcPct val="100000"/>
              </a:lnSpc>
            </a:pPr>
            <a:r>
              <a:rPr lang="ru-RU" sz="3600" dirty="0"/>
              <a:t>Предоставляет доступ к сервису </a:t>
            </a:r>
            <a:r>
              <a:rPr lang="en-US" sz="3600" dirty="0"/>
              <a:t>Google Play</a:t>
            </a:r>
            <a:r>
              <a:rPr lang="ru-RU" sz="3600" dirty="0"/>
              <a:t> (</a:t>
            </a:r>
            <a:r>
              <a:rPr lang="en-US" sz="3600" dirty="0"/>
              <a:t>Android Market</a:t>
            </a:r>
            <a:r>
              <a:rPr lang="ru-RU" sz="3600" dirty="0"/>
              <a:t>), где можно</a:t>
            </a:r>
            <a:r>
              <a:rPr lang="en-US" sz="3600" dirty="0"/>
              <a:t> </a:t>
            </a:r>
            <a:r>
              <a:rPr lang="ru-RU" sz="3600" dirty="0"/>
              <a:t>размещать и продавать свои программы</a:t>
            </a:r>
            <a:r>
              <a:rPr lang="en-US" sz="3600" dirty="0"/>
              <a:t>.</a:t>
            </a:r>
            <a:endParaRPr lang="ru-RU" sz="3600" dirty="0"/>
          </a:p>
          <a:p>
            <a:pPr algn="just">
              <a:lnSpc>
                <a:spcPct val="100000"/>
              </a:lnSpc>
            </a:pPr>
            <a:r>
              <a:rPr lang="ru-RU" sz="3600" dirty="0"/>
              <a:t>Дает возможность разрабатывать свои версии платформы под собственной торговой</a:t>
            </a:r>
            <a:r>
              <a:rPr lang="en-US" sz="3600" dirty="0"/>
              <a:t> </a:t>
            </a:r>
            <a:r>
              <a:rPr lang="ru-RU" sz="3600" dirty="0"/>
              <a:t>маркой, то есть предоставляет полный контроль над интерфейсом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2809212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641</TotalTime>
  <Words>2705</Words>
  <Application>Microsoft Office PowerPoint</Application>
  <PresentationFormat>Широкоэкранный</PresentationFormat>
  <Paragraphs>389</Paragraphs>
  <Slides>63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9" baseType="lpstr">
      <vt:lpstr>Arial</vt:lpstr>
      <vt:lpstr>Calibri</vt:lpstr>
      <vt:lpstr>Calibri Light</vt:lpstr>
      <vt:lpstr>Cambria</vt:lpstr>
      <vt:lpstr>Helvetica Neue Light</vt:lpstr>
      <vt:lpstr>Ретро</vt:lpstr>
      <vt:lpstr>Основы разработки мобильных приложений на платформе Android</vt:lpstr>
      <vt:lpstr>Идея!</vt:lpstr>
      <vt:lpstr>Мобильный рынок растет</vt:lpstr>
      <vt:lpstr>Тенденции</vt:lpstr>
      <vt:lpstr>Особенности операционной системы:</vt:lpstr>
      <vt:lpstr>Особенности операционной системы:</vt:lpstr>
      <vt:lpstr>Особенности операционной системы:</vt:lpstr>
      <vt:lpstr>Особенности операционной системы:</vt:lpstr>
      <vt:lpstr>Особенности ОС Android</vt:lpstr>
      <vt:lpstr>Особенности ОС Android</vt:lpstr>
      <vt:lpstr>Архитектура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Основные компоненты Android</vt:lpstr>
      <vt:lpstr>Безопасность и полномочия приложений</vt:lpstr>
      <vt:lpstr>Особенности «песочницы» для приложений</vt:lpstr>
      <vt:lpstr>Составные части Android-приложения</vt:lpstr>
      <vt:lpstr>Activity – основная единица графического интерфейса  (аналог окна или экранной формы)</vt:lpstr>
      <vt:lpstr>Activities - lifecycle</vt:lpstr>
      <vt:lpstr>Архитектура Android-приложения</vt:lpstr>
      <vt:lpstr>Архитектура Android-приложения</vt:lpstr>
      <vt:lpstr>Архитектура Android-приложения</vt:lpstr>
      <vt:lpstr>Архитектура Android-приложения</vt:lpstr>
      <vt:lpstr>Content Providers</vt:lpstr>
      <vt:lpstr>Intents</vt:lpstr>
      <vt:lpstr>Services</vt:lpstr>
      <vt:lpstr>Общий вид</vt:lpstr>
      <vt:lpstr>Стиль: общие принципы</vt:lpstr>
      <vt:lpstr>Стиль: touch-интерфейс</vt:lpstr>
      <vt:lpstr>Стиль: размер элементов</vt:lpstr>
      <vt:lpstr>Стиль: тексты</vt:lpstr>
      <vt:lpstr>Стиль: тексты</vt:lpstr>
      <vt:lpstr>Жесты</vt:lpstr>
      <vt:lpstr>Структура приложения</vt:lpstr>
      <vt:lpstr>Структура приложения</vt:lpstr>
      <vt:lpstr>Базовая навигация: top-level</vt:lpstr>
      <vt:lpstr>Базовая навигация: категории</vt:lpstr>
      <vt:lpstr>Базовая навигация: low-level</vt:lpstr>
      <vt:lpstr>Action Bar</vt:lpstr>
      <vt:lpstr>Contextual Action Bar</vt:lpstr>
      <vt:lpstr>Navigation Drawer</vt:lpstr>
      <vt:lpstr>Multi-pane layouts</vt:lpstr>
      <vt:lpstr>Подтверждение  и информирование</vt:lpstr>
      <vt:lpstr>Уведомления</vt:lpstr>
      <vt:lpstr>Виджеты</vt:lpstr>
      <vt:lpstr>Настройки</vt:lpstr>
      <vt:lpstr>Элементы</vt:lpstr>
      <vt:lpstr>Элементы</vt:lpstr>
      <vt:lpstr>Установка</vt:lpstr>
      <vt:lpstr>Установка: SDK Manager</vt:lpstr>
      <vt:lpstr>Hello World!</vt:lpstr>
      <vt:lpstr>Hello World!</vt:lpstr>
      <vt:lpstr>Hello World!</vt:lpstr>
      <vt:lpstr>Hello World!</vt:lpstr>
      <vt:lpstr>Вопросы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разработки мобильных приложений на платформе Android</dc:title>
  <dc:creator>Пользователь Windows</dc:creator>
  <cp:lastModifiedBy>Пользователь Windows</cp:lastModifiedBy>
  <cp:revision>15</cp:revision>
  <cp:lastPrinted>2017-10-21T11:11:42Z</cp:lastPrinted>
  <dcterms:created xsi:type="dcterms:W3CDTF">2017-10-21T04:24:37Z</dcterms:created>
  <dcterms:modified xsi:type="dcterms:W3CDTF">2017-10-21T17:37:59Z</dcterms:modified>
</cp:coreProperties>
</file>